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6858000" cx="12192000"/>
  <p:notesSz cx="6858000" cy="9144000"/>
  <p:embeddedFontLst>
    <p:embeddedFont>
      <p:font typeface="Quattrocento Sans"/>
      <p:regular r:id="rId51"/>
      <p:bold r:id="rId52"/>
      <p:italic r:id="rId53"/>
      <p:boldItalic r:id="rId54"/>
    </p:embeddedFont>
    <p:embeddedFont>
      <p:font typeface="Century Gothic"/>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9" roundtripDataSignature="AMtx7mjZxpJL225WtiNoOzDJ5dHj6WiM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QuattrocentoSans-regular.fntdata"/><Relationship Id="rId50" Type="http://schemas.openxmlformats.org/officeDocument/2006/relationships/slide" Target="slides/slide45.xml"/><Relationship Id="rId53" Type="http://schemas.openxmlformats.org/officeDocument/2006/relationships/font" Target="fonts/QuattrocentoSans-italic.fntdata"/><Relationship Id="rId52" Type="http://schemas.openxmlformats.org/officeDocument/2006/relationships/font" Target="fonts/QuattrocentoSans-bold.fntdata"/><Relationship Id="rId11" Type="http://schemas.openxmlformats.org/officeDocument/2006/relationships/slide" Target="slides/slide6.xml"/><Relationship Id="rId55" Type="http://schemas.openxmlformats.org/officeDocument/2006/relationships/font" Target="fonts/CenturyGothic-regular.fntdata"/><Relationship Id="rId10" Type="http://schemas.openxmlformats.org/officeDocument/2006/relationships/slide" Target="slides/slide5.xml"/><Relationship Id="rId54" Type="http://schemas.openxmlformats.org/officeDocument/2006/relationships/font" Target="fonts/QuattrocentoSans-boldItalic.fntdata"/><Relationship Id="rId13" Type="http://schemas.openxmlformats.org/officeDocument/2006/relationships/slide" Target="slides/slide8.xml"/><Relationship Id="rId57" Type="http://schemas.openxmlformats.org/officeDocument/2006/relationships/font" Target="fonts/CenturyGothic-italic.fntdata"/><Relationship Id="rId12" Type="http://schemas.openxmlformats.org/officeDocument/2006/relationships/slide" Target="slides/slide7.xml"/><Relationship Id="rId56" Type="http://schemas.openxmlformats.org/officeDocument/2006/relationships/font" Target="fonts/CenturyGothic-bold.fntdata"/><Relationship Id="rId15" Type="http://schemas.openxmlformats.org/officeDocument/2006/relationships/slide" Target="slides/slide10.xml"/><Relationship Id="rId59" Type="http://customschemas.google.com/relationships/presentationmetadata" Target="metadata"/><Relationship Id="rId14" Type="http://schemas.openxmlformats.org/officeDocument/2006/relationships/slide" Target="slides/slide9.xml"/><Relationship Id="rId58" Type="http://schemas.openxmlformats.org/officeDocument/2006/relationships/font" Target="fonts/CenturyGothic-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kiess\Downloads\OCE_Inspection_Search_Report.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Sheet1!$B$1</c:f>
              <c:strCache>
                <c:ptCount val="1"/>
                <c:pt idx="0">
                  <c:v>Cigarette</c:v>
                </c:pt>
              </c:strCache>
            </c:strRef>
          </c:tx>
          <c:spPr>
            <a:ln w="22225" cap="rnd" cmpd="sng" algn="ctr">
              <a:solidFill>
                <a:schemeClr val="accent1">
                  <a:shade val="76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Sheet1!$B$2:$B$10</c:f>
              <c:numCache>
                <c:formatCode>General</c:formatCode>
                <c:ptCount val="9"/>
                <c:pt idx="0">
                  <c:v>15.8</c:v>
                </c:pt>
                <c:pt idx="1">
                  <c:v>14</c:v>
                </c:pt>
                <c:pt idx="2">
                  <c:v>12.7</c:v>
                </c:pt>
                <c:pt idx="3">
                  <c:v>9.1999999999999993</c:v>
                </c:pt>
                <c:pt idx="4">
                  <c:v>9.3000000000000007</c:v>
                </c:pt>
                <c:pt idx="5">
                  <c:v>8</c:v>
                </c:pt>
                <c:pt idx="6">
                  <c:v>7.6</c:v>
                </c:pt>
                <c:pt idx="7">
                  <c:v>8.1</c:v>
                </c:pt>
                <c:pt idx="8">
                  <c:v>5.6</c:v>
                </c:pt>
              </c:numCache>
            </c:numRef>
          </c:val>
          <c:smooth val="0"/>
          <c:extLst>
            <c:ext xmlns:c16="http://schemas.microsoft.com/office/drawing/2014/chart" uri="{C3380CC4-5D6E-409C-BE32-E72D297353CC}">
              <c16:uniqueId val="{00000000-7642-478C-B247-3262AEA60C07}"/>
            </c:ext>
          </c:extLst>
        </c:ser>
        <c:ser>
          <c:idx val="1"/>
          <c:order val="1"/>
          <c:tx>
            <c:strRef>
              <c:f>Sheet1!$C$1</c:f>
              <c:strCache>
                <c:ptCount val="1"/>
                <c:pt idx="0">
                  <c:v>E-Cigarette</c:v>
                </c:pt>
              </c:strCache>
            </c:strRef>
          </c:tx>
          <c:spPr>
            <a:ln w="22225" cap="rnd" cmpd="sng" algn="ctr">
              <a:solidFill>
                <a:schemeClr val="accent1">
                  <a:tint val="77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Sheet1!$C$2:$C$10</c:f>
              <c:numCache>
                <c:formatCode>General</c:formatCode>
                <c:ptCount val="9"/>
                <c:pt idx="0">
                  <c:v>1.5</c:v>
                </c:pt>
                <c:pt idx="1">
                  <c:v>2.8</c:v>
                </c:pt>
                <c:pt idx="2">
                  <c:v>4.5</c:v>
                </c:pt>
                <c:pt idx="3">
                  <c:v>13.4</c:v>
                </c:pt>
                <c:pt idx="4">
                  <c:v>16</c:v>
                </c:pt>
                <c:pt idx="5">
                  <c:v>11.3</c:v>
                </c:pt>
                <c:pt idx="6">
                  <c:v>11.7</c:v>
                </c:pt>
                <c:pt idx="7">
                  <c:v>20.8</c:v>
                </c:pt>
                <c:pt idx="8">
                  <c:v>27.5</c:v>
                </c:pt>
              </c:numCache>
            </c:numRef>
          </c:val>
          <c:smooth val="0"/>
          <c:extLst>
            <c:ext xmlns:c16="http://schemas.microsoft.com/office/drawing/2014/chart" uri="{C3380CC4-5D6E-409C-BE32-E72D297353CC}">
              <c16:uniqueId val="{00000001-7642-478C-B247-3262AEA60C07}"/>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01314528"/>
        <c:axId val="501315184"/>
      </c:lineChart>
      <c:catAx>
        <c:axId val="50131452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501315184"/>
        <c:crosses val="autoZero"/>
        <c:auto val="1"/>
        <c:lblAlgn val="ctr"/>
        <c:lblOffset val="100"/>
        <c:noMultiLvlLbl val="0"/>
      </c:catAx>
      <c:valAx>
        <c:axId val="5013151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50131452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a:t>Products Sold to Minors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535-4EFA-89F6-936B36FFB44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535-4EFA-89F6-936B36FFB44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535-4EFA-89F6-936B36FFB44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535-4EFA-89F6-936B36FFB44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535-4EFA-89F6-936B36FFB44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535-4EFA-89F6-936B36FFB442}"/>
              </c:ext>
            </c:extLst>
          </c:dPt>
          <c:dLbls>
            <c:dLbl>
              <c:idx val="0"/>
              <c:layout>
                <c:manualLayout>
                  <c:x val="-0.15021216097987752"/>
                  <c:y val="6.955781568970537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535-4EFA-89F6-936B36FFB442}"/>
                </c:ext>
              </c:extLst>
            </c:dLbl>
            <c:dLbl>
              <c:idx val="1"/>
              <c:layout>
                <c:manualLayout>
                  <c:x val="-6.3368110236220521E-2"/>
                  <c:y val="-0.1468613298337707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535-4EFA-89F6-936B36FFB442}"/>
                </c:ext>
              </c:extLst>
            </c:dLbl>
            <c:dLbl>
              <c:idx val="2"/>
              <c:layout>
                <c:manualLayout>
                  <c:x val="7.3609361329833714E-2"/>
                  <c:y val="-0.1908654126567512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535-4EFA-89F6-936B36FFB442}"/>
                </c:ext>
              </c:extLst>
            </c:dLbl>
            <c:dLbl>
              <c:idx val="3"/>
              <c:layout>
                <c:manualLayout>
                  <c:x val="0.12012379702537181"/>
                  <c:y val="5.897127442403024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535-4EFA-89F6-936B36FFB442}"/>
                </c:ext>
              </c:extLst>
            </c:dLbl>
            <c:dLbl>
              <c:idx val="4"/>
              <c:layout>
                <c:manualLayout>
                  <c:x val="-1.046172353455818E-2"/>
                  <c:y val="-1.800269757946925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535-4EFA-89F6-936B36FFB442}"/>
                </c:ext>
              </c:extLst>
            </c:dLbl>
            <c:dLbl>
              <c:idx val="5"/>
              <c:layout>
                <c:manualLayout>
                  <c:x val="5.7560586176727907E-2"/>
                  <c:y val="0.1501469087197433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535-4EFA-89F6-936B36FFB44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Sheet2!$G$2:$G$7</c:f>
              <c:strCache>
                <c:ptCount val="6"/>
                <c:pt idx="0">
                  <c:v>Cigar(s)- Swisher</c:v>
                </c:pt>
                <c:pt idx="1">
                  <c:v>Cigar(s)- Other</c:v>
                </c:pt>
                <c:pt idx="2">
                  <c:v>Cigarettes</c:v>
                </c:pt>
                <c:pt idx="3">
                  <c:v>ENDS / E-liquid</c:v>
                </c:pt>
                <c:pt idx="4">
                  <c:v>Hookah tobacco- Al Fakher</c:v>
                </c:pt>
                <c:pt idx="5">
                  <c:v>Smokeless Tobacco</c:v>
                </c:pt>
              </c:strCache>
            </c:strRef>
          </c:cat>
          <c:val>
            <c:numRef>
              <c:f>Sheet2!$H$2:$H$7</c:f>
              <c:numCache>
                <c:formatCode>General</c:formatCode>
                <c:ptCount val="6"/>
                <c:pt idx="0">
                  <c:v>100</c:v>
                </c:pt>
                <c:pt idx="1">
                  <c:v>15</c:v>
                </c:pt>
                <c:pt idx="2">
                  <c:v>65</c:v>
                </c:pt>
                <c:pt idx="3">
                  <c:v>49</c:v>
                </c:pt>
                <c:pt idx="4">
                  <c:v>3</c:v>
                </c:pt>
                <c:pt idx="5">
                  <c:v>26</c:v>
                </c:pt>
              </c:numCache>
            </c:numRef>
          </c:val>
          <c:extLst>
            <c:ext xmlns:c16="http://schemas.microsoft.com/office/drawing/2014/chart" uri="{C3380CC4-5D6E-409C-BE32-E72D297353CC}">
              <c16:uniqueId val="{0000000C-1535-4EFA-89F6-936B36FFB44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724190175216495"/>
          <c:y val="0.17209169603229166"/>
          <c:w val="0.40005182558456348"/>
          <c:h val="0.7650279485467752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cigarettes.surgeongeneral.gov/knowtherisks.html" TargetMode="External"/><Relationship Id="rId3" Type="http://schemas.openxmlformats.org/officeDocument/2006/relationships/hyperlink" Target="https://e-cigarettes.surgeongeneral.gov/knowtherisks.html" TargetMode="External"/><Relationship Id="rId4" Type="http://schemas.openxmlformats.org/officeDocument/2006/relationships/hyperlink" Target="https://e-cigarettes.surgeongeneral.gov/knowtherisks.html"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cigarettes.surgeongeneral.gov/documents/2016_SGR_Full_Report_non-508.pdf" TargetMode="External"/><Relationship Id="rId3" Type="http://schemas.openxmlformats.org/officeDocument/2006/relationships/hyperlink" Target="https://www.news-medical.net/news/20190131/Vaping-twice-as-good-as-gum-for-quitting-smoking-finds-study.aspx"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obaccofreekids.org/assets/factsheets/0387.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obaccofreekids.org/assets/factsheets/0387.pdf"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publicopinion.com/news/local_news/public-vaping-ban-passed-in-s-d-amid-some-controversy/article_071a30da-7c1f-5ca2-bdaa-fde05e9c3128.html" TargetMode="External"/><Relationship Id="rId3" Type="http://schemas.openxmlformats.org/officeDocument/2006/relationships/hyperlink" Target="https://www.mingomessenger.com/news/article_fb8f798e-a1a2-11ea-a273-135462f20729.html" TargetMode="External"/><Relationship Id="rId4" Type="http://schemas.openxmlformats.org/officeDocument/2006/relationships/hyperlink" Target="https://www.mingomessenger.com/news/article_fb8f798e-a1a2-11ea-a273-135462f20729.htm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ostonglobe.com/metro/2019/11/22/you-are-essentially-condemning-packed-hearing-baker-administration-hears-from-smokers-vape-sales-ban/aunRDNgZ7T7iMbCELagfeP/story.html" TargetMode="External"/><Relationship Id="rId3" Type="http://schemas.openxmlformats.org/officeDocument/2006/relationships/hyperlink" Target="https://www.rgj.com/story/news/2020/07/10/nevada-public-health-officials-ask-businesses-implement-voluntary-smoking-vaping-bans/5416077002/" TargetMode="External"/><Relationship Id="rId4" Type="http://schemas.openxmlformats.org/officeDocument/2006/relationships/hyperlink" Target="https://abc11.com/vaping-vape-no-at-school/5485179/"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ap.org/en-us/advocacy-and-policy/aap-health-initiatives/Richmond-Center/Pages/Tobacco-21.aspx" TargetMode="External"/><Relationship Id="rId3" Type="http://schemas.openxmlformats.org/officeDocument/2006/relationships/hyperlink" Target="https://countertobacco.org/policy/tobacco-21/" TargetMode="External"/><Relationship Id="rId4" Type="http://schemas.openxmlformats.org/officeDocument/2006/relationships/hyperlink" Target="https://tobacco21.org/federal-tobacco-21-faq/"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obacco21.org/federal-tobacco-21-faq/"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science/article/pii/S0091305720302185" TargetMode="External"/><Relationship Id="rId3" Type="http://schemas.openxmlformats.org/officeDocument/2006/relationships/hyperlink" Target="https://www.aap.org/en-us/advocacy-and-policy/aap-health-initiatives/Richmond-Center/Pages/Tobacco-21.aspx" TargetMode="External"/><Relationship Id="rId4" Type="http://schemas.openxmlformats.org/officeDocument/2006/relationships/hyperlink" Target="https://www.aap.org/en-us/advocacy-and-policy/aap-health-initiatives/Richmond-Center/Pages/Tobacco-21.aspx" TargetMode="External"/><Relationship Id="rId5" Type="http://schemas.openxmlformats.org/officeDocument/2006/relationships/hyperlink" Target="https://www.aap.org/en-us/advocacy-and-policy/aap-health-initiatives/Richmond-Center/Pages/Tobacco-21.aspx" TargetMode="External"/><Relationship Id="rId6" Type="http://schemas.openxmlformats.org/officeDocument/2006/relationships/hyperlink" Target="https://countertobacco.org/policy/tobacco-21/" TargetMode="External"/><Relationship Id="rId7" Type="http://schemas.openxmlformats.org/officeDocument/2006/relationships/hyperlink" Target="https://truthinitiative.org/research-resources/tobacco-prevention-efforts/where-we-stand-raising-tobacco-age-21"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cessdata.fda.gov/scripts/oce/inspections/oce_insp_searching.cfm"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ydailynews.com/news/national/ny-video-shows-cop-punching-fourteen-year-old-pinning-him-to-ground-20200429-ortcockoxbetferemsraysn5zi-story.html" TargetMode="External"/><Relationship Id="rId3" Type="http://schemas.openxmlformats.org/officeDocument/2006/relationships/hyperlink" Target="https://www.nydailynews.com/news/national/ny-video-shows-cop-punching-fourteen-year-old-pinning-him-to-ground-20200429-ortcockoxbetferemsraysn5zi-story.html"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lumbus.gov/publichealth/programs/Tobacco-21/Download-the-Tobacco-21-Sign/"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80/10826084.2017.1290116" TargetMode="External"/><Relationship Id="rId3" Type="http://schemas.openxmlformats.org/officeDocument/2006/relationships/hyperlink" Target="https://doi.org/10.4081/jphr.2016.595"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tobacco/data_statistics/fact_sheets/health_effects/tobacco_related_mortality/index.htm" TargetMode="External"/><Relationship Id="rId3" Type="http://schemas.openxmlformats.org/officeDocument/2006/relationships/hyperlink" Target="https://www.cdc.gov/tobacco/data_statistics/fact_sheets/health_effects/tobacco_related_mortality/index.htm" TargetMode="External"/><Relationship Id="rId4" Type="http://schemas.openxmlformats.org/officeDocument/2006/relationships/hyperlink" Target="https://www.cdc.gov/tobacco/data_statistics/fact_sheets/health_effects/tobacco_related_mortality/index.htm" TargetMode="External"/><Relationship Id="rId5" Type="http://schemas.openxmlformats.org/officeDocument/2006/relationships/hyperlink" Target="https://www.cdc.gov/tobacco/data_statistics/fact_sheets/health_effects/tobacco_related_mortality/index.htm" TargetMode="External"/><Relationship Id="rId6" Type="http://schemas.openxmlformats.org/officeDocument/2006/relationships/hyperlink" Target="https://www.cdc.gov/tobacco/infographics/health-effects/index.htm"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mmwr/volumes/67/wr/mm6744a2.htm" TargetMode="External"/><Relationship Id="rId3" Type="http://schemas.openxmlformats.org/officeDocument/2006/relationships/hyperlink" Target="https://www.cdc.gov/mmwr/volumes/67/wr/mm6744a2.htm" TargetMode="External"/><Relationship Id="rId4" Type="http://schemas.openxmlformats.org/officeDocument/2006/relationships/hyperlink" Target="https://www.cdc.gov/mmwr/volumes/67/wr/mm6744a2.ht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tobacco/data_statistics/surveys/nyts/index.htm" TargetMode="External"/><Relationship Id="rId3" Type="http://schemas.openxmlformats.org/officeDocument/2006/relationships/hyperlink" Target="https://www.cdc.gov/tobacco/data_statistics/surveys/nyts/index.htm" TargetMode="External"/><Relationship Id="rId4" Type="http://schemas.openxmlformats.org/officeDocument/2006/relationships/hyperlink" Target="https://www.cdc.gov/tobacco/data_statistics/surveys/nyts/index.htm"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doe.state.mi.us/schoolhealthsurveys/ExternalReports/CountyReportGeneration.aspx"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doe.state.mi.us/schoolhealthsurveys/ExternalReports/CountyReportGeneration.aspx"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Times New Roman"/>
                <a:ea typeface="Times New Roman"/>
                <a:cs typeface="Times New Roman"/>
                <a:sym typeface="Times New Roman"/>
              </a:rPr>
              <a:t>local governments have used their authority to enact tobacco control policies to protect communities from tobacco-related harms and youth tobacco initiation</a:t>
            </a:r>
            <a:endParaRPr/>
          </a:p>
        </p:txBody>
      </p:sp>
      <p:sp>
        <p:nvSpPr>
          <p:cNvPr id="280" name="Google Shape;28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u="sng"/>
              <a:t>Sources:</a:t>
            </a:r>
            <a:endParaRPr/>
          </a:p>
          <a:p>
            <a:pPr indent="0" lvl="0" marL="0" rtl="0" algn="l">
              <a:spcBef>
                <a:spcPts val="0"/>
              </a:spcBef>
              <a:spcAft>
                <a:spcPts val="0"/>
              </a:spcAft>
              <a:buNone/>
            </a:pPr>
            <a:r>
              <a:rPr lang="en-US"/>
              <a:t>Secondhand Exposure to Vapors From Electronic Cigarettes</a:t>
            </a:r>
            <a:endParaRPr/>
          </a:p>
          <a:p>
            <a:pPr indent="0" lvl="0" marL="0" rtl="0" algn="l">
              <a:spcBef>
                <a:spcPts val="0"/>
              </a:spcBef>
              <a:spcAft>
                <a:spcPts val="0"/>
              </a:spcAft>
              <a:buNone/>
            </a:pPr>
            <a:r>
              <a:rPr lang="en-US"/>
              <a:t>https://doi.org/10.1093/ntr/ntt203</a:t>
            </a:r>
            <a:endParaRPr/>
          </a:p>
          <a:p>
            <a:pPr indent="0" lvl="0" marL="0" rtl="0" algn="l">
              <a:spcBef>
                <a:spcPts val="0"/>
              </a:spcBef>
              <a:spcAft>
                <a:spcPts val="0"/>
              </a:spcAft>
              <a:buNone/>
            </a:pPr>
            <a:r>
              <a:rPr lang="en-US"/>
              <a:t>Particulate Matter from Electronic Cigarettes and Conventional Cigarettes: a Systematic Review and Observational Study</a:t>
            </a:r>
            <a:endParaRPr/>
          </a:p>
          <a:p>
            <a:pPr indent="0" lvl="0" marL="0" rtl="0" algn="l">
              <a:spcBef>
                <a:spcPts val="0"/>
              </a:spcBef>
              <a:spcAft>
                <a:spcPts val="0"/>
              </a:spcAft>
              <a:buNone/>
            </a:pPr>
            <a:r>
              <a:rPr lang="en-US"/>
              <a:t>https://doi.org/10.1007/s40572-015-0072-x</a:t>
            </a:r>
            <a:endParaRPr/>
          </a:p>
          <a:p>
            <a:pPr indent="0" lvl="0" marL="0" rtl="0" algn="l">
              <a:spcBef>
                <a:spcPts val="0"/>
              </a:spcBef>
              <a:spcAft>
                <a:spcPts val="0"/>
              </a:spcAft>
              <a:buNone/>
            </a:pPr>
            <a:r>
              <a:rPr lang="en-US"/>
              <a:t>Use of electronic cigarettes (e-cigarettes) impairs indoor air quality and increases FeNO levels of e-cigarette consumers</a:t>
            </a:r>
            <a:endParaRPr/>
          </a:p>
          <a:p>
            <a:pPr indent="0" lvl="0" marL="0" rtl="0" algn="l">
              <a:spcBef>
                <a:spcPts val="0"/>
              </a:spcBef>
              <a:spcAft>
                <a:spcPts val="0"/>
              </a:spcAft>
              <a:buNone/>
            </a:pPr>
            <a:r>
              <a:rPr lang="en-US"/>
              <a:t>https://doi.org/10.1016/j.ijheh.2013.11.003</a:t>
            </a:r>
            <a:endParaRPr/>
          </a:p>
          <a:p>
            <a:pPr indent="0" lvl="0" marL="0" rtl="0" algn="l">
              <a:spcBef>
                <a:spcPts val="0"/>
              </a:spcBef>
              <a:spcAft>
                <a:spcPts val="0"/>
              </a:spcAft>
              <a:buNone/>
            </a:pPr>
            <a:r>
              <a:rPr lang="en-US"/>
              <a:t>Cigarettes vs. e-cigarettes: Passive exposure at home measured by means of airborne marker and biomarkers</a:t>
            </a:r>
            <a:endParaRPr/>
          </a:p>
          <a:p>
            <a:pPr indent="0" lvl="0" marL="0" rtl="0" algn="l">
              <a:spcBef>
                <a:spcPts val="0"/>
              </a:spcBef>
              <a:spcAft>
                <a:spcPts val="0"/>
              </a:spcAft>
              <a:buNone/>
            </a:pPr>
            <a:r>
              <a:rPr lang="en-US"/>
              <a:t>https://doi.org/10.1016/j.envres.2014.09.005</a:t>
            </a:r>
            <a:endParaRPr/>
          </a:p>
        </p:txBody>
      </p:sp>
      <p:sp>
        <p:nvSpPr>
          <p:cNvPr id="374" name="Google Shape;37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Particulate Matter from Electronic Cigarettes and Conventional Cigarettes: a Systematic Review and Observational Study</a:t>
            </a:r>
            <a:endParaRPr/>
          </a:p>
          <a:p>
            <a:pPr indent="0" lvl="0" marL="0" rtl="0" algn="l">
              <a:spcBef>
                <a:spcPts val="0"/>
              </a:spcBef>
              <a:spcAft>
                <a:spcPts val="0"/>
              </a:spcAft>
              <a:buNone/>
            </a:pPr>
            <a:r>
              <a:rPr lang="en-US"/>
              <a:t>https://doi.org/10.1007/s40572-015-0072-x</a:t>
            </a:r>
            <a:endParaRPr/>
          </a:p>
          <a:p>
            <a:pPr indent="0" lvl="0" marL="0" rtl="0" algn="l">
              <a:spcBef>
                <a:spcPts val="0"/>
              </a:spcBef>
              <a:spcAft>
                <a:spcPts val="0"/>
              </a:spcAft>
              <a:buNone/>
            </a:pPr>
            <a:r>
              <a:rPr lang="en-US" u="sng">
                <a:solidFill>
                  <a:schemeClr val="hlink"/>
                </a:solidFill>
                <a:hlinkClick r:id="rId2"/>
              </a:rPr>
              <a:t>Harmful effects of nicotine</a:t>
            </a:r>
            <a:endParaRPr/>
          </a:p>
          <a:p>
            <a:pPr indent="0" lvl="0" marL="0" rtl="0" algn="l">
              <a:spcBef>
                <a:spcPts val="0"/>
              </a:spcBef>
              <a:spcAft>
                <a:spcPts val="0"/>
              </a:spcAft>
              <a:buNone/>
            </a:pPr>
            <a:r>
              <a:rPr lang="en-US" u="sng">
                <a:solidFill>
                  <a:schemeClr val="hlink"/>
                </a:solidFill>
                <a:hlinkClick r:id="rId3"/>
              </a:rPr>
              <a:t>https://www.ncbi.nlm.nih.gov/pmc/articles/PMC4363846/</a:t>
            </a:r>
            <a:endParaRPr/>
          </a:p>
          <a:p>
            <a:pPr indent="0" lvl="0" marL="0" rtl="0" algn="l">
              <a:spcBef>
                <a:spcPts val="0"/>
              </a:spcBef>
              <a:spcAft>
                <a:spcPts val="0"/>
              </a:spcAft>
              <a:buNone/>
            </a:pPr>
            <a:r>
              <a:rPr lang="en-US" u="sng">
                <a:solidFill>
                  <a:schemeClr val="hlink"/>
                </a:solidFill>
                <a:hlinkClick r:id="rId4"/>
              </a:rPr>
              <a:t>https://e-cigarettes.surgeongeneral.gov/knowtherisks.html</a:t>
            </a:r>
            <a:endParaRPr/>
          </a:p>
          <a:p>
            <a:pPr indent="0" lvl="0" marL="0" rtl="0" algn="l">
              <a:spcBef>
                <a:spcPts val="0"/>
              </a:spcBef>
              <a:spcAft>
                <a:spcPts val="0"/>
              </a:spcAft>
              <a:buNone/>
            </a:pPr>
            <a:r>
              <a:rPr lang="en-US"/>
              <a:t>https://www.epa.gov/pm-pollution/health-and-environmental-effects-particulate-matter-pm </a:t>
            </a:r>
            <a:endParaRPr/>
          </a:p>
          <a:p>
            <a:pPr indent="0" lvl="0" marL="0" rtl="0" algn="l">
              <a:spcBef>
                <a:spcPts val="0"/>
              </a:spcBef>
              <a:spcAft>
                <a:spcPts val="0"/>
              </a:spcAft>
              <a:buNone/>
            </a:pPr>
            <a:r>
              <a:rPr lang="en-US"/>
              <a:t>Use of electronic cigarettes (e-cigarettes) impairs indoor air quality and increases FeNO levels of e-cigarette consumers</a:t>
            </a:r>
            <a:endParaRPr/>
          </a:p>
          <a:p>
            <a:pPr indent="0" lvl="0" marL="0" rtl="0" algn="l">
              <a:spcBef>
                <a:spcPts val="0"/>
              </a:spcBef>
              <a:spcAft>
                <a:spcPts val="0"/>
              </a:spcAft>
              <a:buNone/>
            </a:pPr>
            <a:r>
              <a:rPr lang="en-US"/>
              <a:t>https://doi.org/10.1016/j.ijheh.2013.11.003</a:t>
            </a:r>
            <a:endParaRPr/>
          </a:p>
          <a:p>
            <a:pPr indent="0" lvl="0" marL="0" rtl="0" algn="l">
              <a:spcBef>
                <a:spcPts val="0"/>
              </a:spcBef>
              <a:spcAft>
                <a:spcPts val="0"/>
              </a:spcAft>
              <a:buNone/>
            </a:pPr>
            <a:r>
              <a:rPr lang="en-US"/>
              <a:t>https://www.lung.org/blog/another-gross-reason </a:t>
            </a:r>
            <a:endParaRPr/>
          </a:p>
          <a:p>
            <a:pPr indent="0" lvl="0" marL="0" rtl="0" algn="l">
              <a:spcBef>
                <a:spcPts val="0"/>
              </a:spcBef>
              <a:spcAft>
                <a:spcPts val="0"/>
              </a:spcAft>
              <a:buNone/>
            </a:pPr>
            <a:r>
              <a:rPr lang="en-US"/>
              <a:t>Campaign for Tobacco-Free Kids. 2020. “Electronic Cigarettes Should Be Included in Smoke-Free Laws”. https://www.tobaccofreekids.org/assets/factsheets/0387.pdf</a:t>
            </a:r>
            <a:endParaRPr/>
          </a:p>
          <a:p>
            <a:pPr indent="0" lvl="0" marL="0" rtl="0" algn="l">
              <a:spcBef>
                <a:spcPts val="0"/>
              </a:spcBef>
              <a:spcAft>
                <a:spcPts val="0"/>
              </a:spcAft>
              <a:buNone/>
            </a:pPr>
            <a:r>
              <a:rPr lang="en-US"/>
              <a:t>Impact of Electronic Cigarettes on the Cardiovascular System</a:t>
            </a:r>
            <a:endParaRPr/>
          </a:p>
          <a:p>
            <a:pPr indent="0" lvl="0" marL="0" rtl="0" algn="l">
              <a:spcBef>
                <a:spcPts val="0"/>
              </a:spcBef>
              <a:spcAft>
                <a:spcPts val="0"/>
              </a:spcAft>
              <a:buNone/>
            </a:pPr>
            <a:r>
              <a:rPr lang="en-US"/>
              <a:t>https://doi.org/10.1161/JAHA.117.006353</a:t>
            </a:r>
            <a:endParaRPr/>
          </a:p>
        </p:txBody>
      </p:sp>
      <p:sp>
        <p:nvSpPr>
          <p:cNvPr id="382" name="Google Shape;38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A team of researchers from Spain, Ballbè et al found “non-smokers passively exposed to e-cigarettes absorb nicotine”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t>Sources:</a:t>
            </a:r>
            <a:endParaRPr/>
          </a:p>
          <a:p>
            <a:pPr indent="0" lvl="0" marL="0" rtl="0" algn="l">
              <a:spcBef>
                <a:spcPts val="0"/>
              </a:spcBef>
              <a:spcAft>
                <a:spcPts val="0"/>
              </a:spcAft>
              <a:buNone/>
            </a:pPr>
            <a:r>
              <a:rPr lang="en-US"/>
              <a:t>Cigarettes vs. e-cigarettes: Passive exposure at home measured by means of airborne marker and biomarkers</a:t>
            </a:r>
            <a:endParaRPr/>
          </a:p>
          <a:p>
            <a:pPr indent="0" lvl="0" marL="0" rtl="0" algn="l">
              <a:spcBef>
                <a:spcPts val="0"/>
              </a:spcBef>
              <a:spcAft>
                <a:spcPts val="0"/>
              </a:spcAft>
              <a:buNone/>
            </a:pPr>
            <a:r>
              <a:rPr lang="en-US"/>
              <a:t>https://doi.org/10.1016/j.envres.2014.09.005</a:t>
            </a:r>
            <a:endParaRPr/>
          </a:p>
          <a:p>
            <a:pPr indent="0" lvl="0" marL="0" rtl="0" algn="l">
              <a:spcBef>
                <a:spcPts val="0"/>
              </a:spcBef>
              <a:spcAft>
                <a:spcPts val="0"/>
              </a:spcAft>
              <a:buNone/>
            </a:pPr>
            <a:r>
              <a:rPr lang="en-US"/>
              <a:t>Secondhand Exposure to Vapors From Electronic Cigarettes</a:t>
            </a:r>
            <a:endParaRPr/>
          </a:p>
          <a:p>
            <a:pPr indent="0" lvl="0" marL="0" rtl="0" algn="l">
              <a:spcBef>
                <a:spcPts val="0"/>
              </a:spcBef>
              <a:spcAft>
                <a:spcPts val="0"/>
              </a:spcAft>
              <a:buNone/>
            </a:pPr>
            <a:r>
              <a:rPr lang="en-US"/>
              <a:t>https://doi.org/10.1093/ntr/ntt203</a:t>
            </a:r>
            <a:endParaRPr/>
          </a:p>
          <a:p>
            <a:pPr indent="0" lvl="0" marL="0" rtl="0" algn="l">
              <a:spcBef>
                <a:spcPts val="0"/>
              </a:spcBef>
              <a:spcAft>
                <a:spcPts val="0"/>
              </a:spcAft>
              <a:buNone/>
            </a:pPr>
            <a:r>
              <a:rPr lang="en-US"/>
              <a:t>Electronic Cigarettes Are a Source of Thirdhand Exposure to Nicotine</a:t>
            </a:r>
            <a:endParaRPr/>
          </a:p>
          <a:p>
            <a:pPr indent="0" lvl="0" marL="0" rtl="0" algn="l">
              <a:spcBef>
                <a:spcPts val="0"/>
              </a:spcBef>
              <a:spcAft>
                <a:spcPts val="0"/>
              </a:spcAft>
              <a:buNone/>
            </a:pPr>
            <a:r>
              <a:rPr lang="en-US"/>
              <a:t>https://doi.org/10.1093/ntr/ntu152</a:t>
            </a:r>
            <a:endParaRPr/>
          </a:p>
          <a:p>
            <a:pPr indent="0" lvl="0" marL="0" rtl="0" algn="l">
              <a:spcBef>
                <a:spcPts val="0"/>
              </a:spcBef>
              <a:spcAft>
                <a:spcPts val="0"/>
              </a:spcAft>
              <a:buNone/>
            </a:pPr>
            <a:r>
              <a:rPr lang="en-US"/>
              <a:t>Impact of Electronic Cigarettes on the Cardiovascular System</a:t>
            </a:r>
            <a:endParaRPr/>
          </a:p>
          <a:p>
            <a:pPr indent="0" lvl="0" marL="0" rtl="0" algn="l">
              <a:spcBef>
                <a:spcPts val="0"/>
              </a:spcBef>
              <a:spcAft>
                <a:spcPts val="0"/>
              </a:spcAft>
              <a:buNone/>
            </a:pPr>
            <a:r>
              <a:rPr lang="en-US"/>
              <a:t>https://doi.org/10.1161/JAHA.117.006353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99" name="Google Shape;39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There are still many unanswered questions about the health effects of e-cigarettes as they have only been sold for about a decade. (Sales started in 2007 and in 2010 is when the products really started gaining in popularity)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t>Sources:</a:t>
            </a:r>
            <a:endParaRPr/>
          </a:p>
          <a:p>
            <a:pPr indent="0" lvl="0" marL="0" rtl="0" algn="l">
              <a:spcBef>
                <a:spcPts val="0"/>
              </a:spcBef>
              <a:spcAft>
                <a:spcPts val="0"/>
              </a:spcAft>
              <a:buNone/>
            </a:pPr>
            <a:r>
              <a:rPr lang="en-US" u="sng">
                <a:solidFill>
                  <a:schemeClr val="hlink"/>
                </a:solidFill>
                <a:hlinkClick r:id="rId2"/>
              </a:rPr>
              <a:t>https://e-cigarettes.surgeongeneral.gov/documents/2016_SGR_Full_Report_non-508.pdf</a:t>
            </a:r>
            <a:endParaRPr/>
          </a:p>
          <a:p>
            <a:pPr indent="0" lvl="0" marL="0" rtl="0" algn="l">
              <a:spcBef>
                <a:spcPts val="0"/>
              </a:spcBef>
              <a:spcAft>
                <a:spcPts val="0"/>
              </a:spcAft>
              <a:buNone/>
            </a:pPr>
            <a:r>
              <a:rPr lang="en-US"/>
              <a:t>Secondhand Exposure to Vapors From Electronic Cigarettes</a:t>
            </a:r>
            <a:endParaRPr/>
          </a:p>
          <a:p>
            <a:pPr indent="0" lvl="0" marL="0" rtl="0" algn="l">
              <a:spcBef>
                <a:spcPts val="0"/>
              </a:spcBef>
              <a:spcAft>
                <a:spcPts val="0"/>
              </a:spcAft>
              <a:buNone/>
            </a:pPr>
            <a:r>
              <a:rPr lang="en-US"/>
              <a:t>https://doi.org/10.1093/ntr/ntt203</a:t>
            </a:r>
            <a:endParaRPr/>
          </a:p>
          <a:p>
            <a:pPr indent="0" lvl="0" marL="0" rtl="0" algn="l">
              <a:spcBef>
                <a:spcPts val="0"/>
              </a:spcBef>
              <a:spcAft>
                <a:spcPts val="0"/>
              </a:spcAft>
              <a:buNone/>
            </a:pPr>
            <a:r>
              <a:rPr lang="en-US"/>
              <a:t>Particulate Matter from Electronic Cigarettes and Conventional Cigarettes: a Systematic Review and Observational Study</a:t>
            </a:r>
            <a:endParaRPr/>
          </a:p>
          <a:p>
            <a:pPr indent="0" lvl="0" marL="0" rtl="0" algn="l">
              <a:spcBef>
                <a:spcPts val="0"/>
              </a:spcBef>
              <a:spcAft>
                <a:spcPts val="0"/>
              </a:spcAft>
              <a:buNone/>
            </a:pPr>
            <a:r>
              <a:rPr lang="en-US"/>
              <a:t>https://doi.org/10.1007/s40572-015-0072-x</a:t>
            </a:r>
            <a:endParaRPr/>
          </a:p>
          <a:p>
            <a:pPr indent="0" lvl="0" marL="0" rtl="0" algn="l">
              <a:spcBef>
                <a:spcPts val="0"/>
              </a:spcBef>
              <a:spcAft>
                <a:spcPts val="0"/>
              </a:spcAft>
              <a:buNone/>
            </a:pPr>
            <a:r>
              <a:rPr lang="en-US"/>
              <a:t>Use of electronic cigarettes (e-cigarettes) impairs indoor air quality and increases FeNO levels of e-cigarette consumers</a:t>
            </a:r>
            <a:endParaRPr/>
          </a:p>
          <a:p>
            <a:pPr indent="0" lvl="0" marL="0" rtl="0" algn="l">
              <a:spcBef>
                <a:spcPts val="0"/>
              </a:spcBef>
              <a:spcAft>
                <a:spcPts val="0"/>
              </a:spcAft>
              <a:buNone/>
            </a:pPr>
            <a:r>
              <a:rPr lang="en-US"/>
              <a:t>https://doi.org/10.1016/j.ijheh.2013.11.003</a:t>
            </a:r>
            <a:endParaRPr/>
          </a:p>
          <a:p>
            <a:pPr indent="0" lvl="0" marL="0" rtl="0" algn="l">
              <a:spcBef>
                <a:spcPts val="0"/>
              </a:spcBef>
              <a:spcAft>
                <a:spcPts val="0"/>
              </a:spcAft>
              <a:buNone/>
            </a:pPr>
            <a:r>
              <a:rPr lang="en-US"/>
              <a:t>Cigarettes vs. e-cigarettes: Passive exposure at home measured by means of airborne marker and biomarkers</a:t>
            </a:r>
            <a:endParaRPr/>
          </a:p>
          <a:p>
            <a:pPr indent="0" lvl="0" marL="0" rtl="0" algn="l">
              <a:spcBef>
                <a:spcPts val="0"/>
              </a:spcBef>
              <a:spcAft>
                <a:spcPts val="0"/>
              </a:spcAft>
              <a:buNone/>
            </a:pPr>
            <a:r>
              <a:rPr lang="en-US"/>
              <a:t>https://doi.org/10.1016/j.envres.2014.09.005</a:t>
            </a:r>
            <a:endParaRPr/>
          </a:p>
          <a:p>
            <a:pPr indent="0" lvl="0" marL="0" rtl="0" algn="l">
              <a:spcBef>
                <a:spcPts val="0"/>
              </a:spcBef>
              <a:spcAft>
                <a:spcPts val="0"/>
              </a:spcAft>
              <a:buNone/>
            </a:pPr>
            <a:r>
              <a:rPr lang="en-US" u="sng">
                <a:solidFill>
                  <a:schemeClr val="hlink"/>
                </a:solidFill>
                <a:hlinkClick r:id="rId3"/>
              </a:rPr>
              <a:t>https://www.news-medical.net/news/20190131/Vaping-twice-as-good-as-gum-for-quitting-smoking-finds-study.aspx</a:t>
            </a:r>
            <a:endParaRPr/>
          </a:p>
        </p:txBody>
      </p:sp>
      <p:sp>
        <p:nvSpPr>
          <p:cNvPr id="407" name="Google Shape;40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Campaign for Tobacco-Free Kids. 2020. “Electronic Cigarettes Should Be Included in Smoke-Free Laws”. </a:t>
            </a:r>
            <a:r>
              <a:rPr lang="en-US" u="sng">
                <a:solidFill>
                  <a:schemeClr val="hlink"/>
                </a:solidFill>
                <a:hlinkClick r:id="rId2"/>
              </a:rPr>
              <a:t>https://www.tobaccofreekids.org/assets/factsheets/0387.pdf</a:t>
            </a:r>
            <a:endParaRPr/>
          </a:p>
          <a:p>
            <a:pPr indent="0" lvl="0" marL="0" rtl="0" algn="l">
              <a:spcBef>
                <a:spcPts val="0"/>
              </a:spcBef>
              <a:spcAft>
                <a:spcPts val="0"/>
              </a:spcAft>
              <a:buNone/>
            </a:pPr>
            <a:r>
              <a:t/>
            </a:r>
            <a:endParaRPr/>
          </a:p>
        </p:txBody>
      </p:sp>
      <p:sp>
        <p:nvSpPr>
          <p:cNvPr id="420" name="Google Shape;42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Campaign for Tobacco-Free Kids. 2020. “Electronic Cigarettes Should Be Included in Smoke-Free Laws”. </a:t>
            </a:r>
            <a:r>
              <a:rPr lang="en-US" u="sng">
                <a:solidFill>
                  <a:schemeClr val="hlink"/>
                </a:solidFill>
                <a:hlinkClick r:id="rId2"/>
              </a:rPr>
              <a:t>https://www.tobaccofreekids.org/assets/factsheets/0387.pdf</a:t>
            </a:r>
            <a:endParaRPr/>
          </a:p>
          <a:p>
            <a:pPr indent="0" lvl="0" marL="0" rtl="0" algn="l">
              <a:spcBef>
                <a:spcPts val="0"/>
              </a:spcBef>
              <a:spcAft>
                <a:spcPts val="0"/>
              </a:spcAft>
              <a:buNone/>
            </a:pPr>
            <a:r>
              <a:t/>
            </a:r>
            <a:endParaRPr/>
          </a:p>
        </p:txBody>
      </p:sp>
      <p:sp>
        <p:nvSpPr>
          <p:cNvPr id="428" name="Google Shape;42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https://www.thepublicopinion.com/news/local_news/public-vaping-ban-passed-in-s-d-amid-some-controversy/article_071a30da-7c1f-5ca2-bdaa-fde05e9c3128.html</a:t>
            </a:r>
            <a:endParaRPr u="sng">
              <a:solidFill>
                <a:schemeClr val="hlink"/>
              </a:solidFill>
              <a:hlinkClick r:id="rId3"/>
            </a:endParaRPr>
          </a:p>
          <a:p>
            <a:pPr indent="0" lvl="0" marL="0" rtl="0" algn="l">
              <a:spcBef>
                <a:spcPts val="0"/>
              </a:spcBef>
              <a:spcAft>
                <a:spcPts val="0"/>
              </a:spcAft>
              <a:buNone/>
            </a:pPr>
            <a:r>
              <a:rPr lang="en-US" u="sng">
                <a:solidFill>
                  <a:schemeClr val="hlink"/>
                </a:solidFill>
                <a:hlinkClick r:id="rId4"/>
              </a:rPr>
              <a:t>https://www.mingomessenger.com/news/article_fb8f798e-a1a2-11ea-a273-135462f20729.html</a:t>
            </a:r>
            <a:endParaRPr/>
          </a:p>
        </p:txBody>
      </p:sp>
      <p:sp>
        <p:nvSpPr>
          <p:cNvPr id="437" name="Google Shape;43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https://www.bostonglobe.com/metro/2019/11/22/you-are-essentially-condemning-packed-hearing-baker-administration-hears-from-smokers-vape-sales-ban/aunRDNgZ7T7iMbCELagfeP/story.html</a:t>
            </a:r>
            <a:endParaRPr/>
          </a:p>
          <a:p>
            <a:pPr indent="0" lvl="0" marL="0" rtl="0" algn="l">
              <a:spcBef>
                <a:spcPts val="0"/>
              </a:spcBef>
              <a:spcAft>
                <a:spcPts val="0"/>
              </a:spcAft>
              <a:buNone/>
            </a:pPr>
            <a:r>
              <a:rPr lang="en-US" u="sng">
                <a:solidFill>
                  <a:schemeClr val="hlink"/>
                </a:solidFill>
                <a:hlinkClick r:id="rId3"/>
              </a:rPr>
              <a:t>https://www.rgj.com/story/news/2020/07/10/nevada-public-health-officials-ask-businesses-implement-voluntary-smoking-vaping-bans/5416077002/</a:t>
            </a:r>
            <a:endParaRPr/>
          </a:p>
          <a:p>
            <a:pPr indent="0" lvl="0" marL="0" rtl="0" algn="l">
              <a:spcBef>
                <a:spcPts val="0"/>
              </a:spcBef>
              <a:spcAft>
                <a:spcPts val="0"/>
              </a:spcAft>
              <a:buNone/>
            </a:pPr>
            <a:r>
              <a:rPr lang="en-US" u="sng">
                <a:solidFill>
                  <a:schemeClr val="hlink"/>
                </a:solidFill>
                <a:hlinkClick r:id="rId4"/>
              </a:rPr>
              <a:t>https://abc11.com/vaping-vape-no-at-school/5485179/</a:t>
            </a:r>
            <a:endParaRPr/>
          </a:p>
        </p:txBody>
      </p:sp>
      <p:sp>
        <p:nvSpPr>
          <p:cNvPr id="446" name="Google Shape;44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u="sng"/>
              <a:t>Sources:</a:t>
            </a:r>
            <a:endParaRPr/>
          </a:p>
          <a:p>
            <a:pPr indent="0" lvl="0" marL="0" rtl="0" algn="l">
              <a:spcBef>
                <a:spcPts val="0"/>
              </a:spcBef>
              <a:spcAft>
                <a:spcPts val="0"/>
              </a:spcAft>
              <a:buNone/>
            </a:pPr>
            <a:r>
              <a:rPr lang="en-US"/>
              <a:t>“E-Cigarettes: Use, Effects on Smoking, Risks, and Policy Implications” </a:t>
            </a:r>
            <a:endParaRPr/>
          </a:p>
          <a:p>
            <a:pPr indent="0" lvl="0" marL="0" rtl="0" algn="l">
              <a:spcBef>
                <a:spcPts val="0"/>
              </a:spcBef>
              <a:spcAft>
                <a:spcPts val="0"/>
              </a:spcAft>
              <a:buNone/>
            </a:pPr>
            <a:r>
              <a:rPr lang="en-US"/>
              <a:t>https://doi.org/10.1146/annurev-publhealth-040617-013757</a:t>
            </a:r>
            <a:endParaRPr/>
          </a:p>
          <a:p>
            <a:pPr indent="0" lvl="0" marL="0" rtl="0" algn="l">
              <a:spcBef>
                <a:spcPts val="0"/>
              </a:spcBef>
              <a:spcAft>
                <a:spcPts val="0"/>
              </a:spcAft>
              <a:buNone/>
            </a:pPr>
            <a:r>
              <a:rPr lang="en-US"/>
              <a:t>“E-Cigarettes and Cardiovascular Disease Risk: Evaluation of Evidence, Policy Implications, and Recommendations”</a:t>
            </a:r>
            <a:endParaRPr/>
          </a:p>
          <a:p>
            <a:pPr indent="0" lvl="0" marL="0" rtl="0" algn="l">
              <a:spcBef>
                <a:spcPts val="0"/>
              </a:spcBef>
              <a:spcAft>
                <a:spcPts val="0"/>
              </a:spcAft>
              <a:buNone/>
            </a:pPr>
            <a:r>
              <a:rPr lang="en-US"/>
              <a:t>https://doi.org/10.1007/s12170-016-0505-6</a:t>
            </a:r>
            <a:endParaRPr/>
          </a:p>
          <a:p>
            <a:pPr indent="0" lvl="0" marL="0" rtl="0" algn="l">
              <a:spcBef>
                <a:spcPts val="0"/>
              </a:spcBef>
              <a:spcAft>
                <a:spcPts val="0"/>
              </a:spcAft>
              <a:buNone/>
            </a:pPr>
            <a:r>
              <a:rPr lang="en-US" sz="1200">
                <a:latin typeface="Times New Roman"/>
                <a:ea typeface="Times New Roman"/>
                <a:cs typeface="Times New Roman"/>
                <a:sym typeface="Times New Roman"/>
              </a:rPr>
              <a:t>	U.S. Preventive Services Task Force, </a:t>
            </a:r>
            <a:r>
              <a:rPr i="1" lang="en-US" sz="1200">
                <a:latin typeface="Times New Roman"/>
                <a:ea typeface="Times New Roman"/>
                <a:cs typeface="Times New Roman"/>
                <a:sym typeface="Times New Roman"/>
              </a:rPr>
              <a:t>Behavioral and Pharmacotherapy Interventions for Tobacco Smoking Cessation in Adults, Including Pregnant Women:</a:t>
            </a:r>
            <a:r>
              <a:rPr lang="en-US" sz="1200">
                <a:latin typeface="Times New Roman"/>
                <a:ea typeface="Times New Roman"/>
                <a:cs typeface="Times New Roman"/>
                <a:sym typeface="Times New Roman"/>
              </a:rPr>
              <a:t> U.S. Preventive Services Task Force Recommendation Statement, 163 Annals of Internal Medicine (2015), http://www.uspreventiveservicestaskforce.org/Page/Document/UpdateSummaryFinal/tobacco-use-in-adults-and-pregnant-women-counseling-and-interventions1.</a:t>
            </a:r>
            <a:endParaRPr/>
          </a:p>
          <a:p>
            <a:pPr indent="0" lvl="0" marL="0" rtl="0" algn="l">
              <a:spcBef>
                <a:spcPts val="0"/>
              </a:spcBef>
              <a:spcAft>
                <a:spcPts val="0"/>
              </a:spcAft>
              <a:buNone/>
            </a:pPr>
            <a:r>
              <a:rPr lang="en-US"/>
              <a:t> 	Brian King, et al., Awareness and Ever Use of Electronic Cigarettes Among U.S. Adults, 2010-2011, 15 Nicotine &amp; Tobacco Research 1623 (2013).  See also, Brian King et al., Trends in Awareness and Use of Electronic Cigarettes among U.S. Adults, 2010-2013, 17 Nicotine &amp; Tobacco Research 219 (2014).</a:t>
            </a:r>
            <a:endParaRPr/>
          </a:p>
          <a:p>
            <a:pPr indent="0" lvl="0" marL="0" rtl="0" algn="l">
              <a:spcBef>
                <a:spcPts val="0"/>
              </a:spcBef>
              <a:spcAft>
                <a:spcPts val="0"/>
              </a:spcAft>
              <a:buNone/>
            </a:pPr>
            <a:r>
              <a:rPr lang="en-US"/>
              <a:t>  	Samane Zare et al., A systematic review of consumer preference for e-cigarette attributes: Flavor, nicotine strength, and type, 13 PLoS One. 1 (2018) Mar 15; https://doi.org/10.1371/journal.pone.0194145</a:t>
            </a:r>
            <a:endParaRPr/>
          </a:p>
          <a:p>
            <a:pPr indent="0" lvl="0" marL="0" rtl="0" algn="l">
              <a:spcBef>
                <a:spcPts val="0"/>
              </a:spcBef>
              <a:spcAft>
                <a:spcPts val="0"/>
              </a:spcAft>
              <a:buNone/>
            </a:pPr>
            <a:r>
              <a:rPr lang="en-US" sz="1200">
                <a:latin typeface="Times New Roman"/>
                <a:ea typeface="Times New Roman"/>
                <a:cs typeface="Times New Roman"/>
                <a:sym typeface="Times New Roman"/>
              </a:rPr>
              <a:t>CDC, </a:t>
            </a:r>
            <a:r>
              <a:rPr i="1" lang="en-US" sz="1200">
                <a:latin typeface="Times New Roman"/>
                <a:ea typeface="Times New Roman"/>
                <a:cs typeface="Times New Roman"/>
                <a:sym typeface="Times New Roman"/>
              </a:rPr>
              <a:t>QuickStats: Cigarette Smoking Status Among Current Adult E-cigarette Users, by Age Group — National Health Interview Survey, United States, 2015</a:t>
            </a:r>
            <a:r>
              <a:rPr lang="en-US" sz="1200">
                <a:latin typeface="Times New Roman"/>
                <a:ea typeface="Times New Roman"/>
                <a:cs typeface="Times New Roman"/>
                <a:sym typeface="Times New Roman"/>
              </a:rPr>
              <a:t>, 65 MMWR 1177 (October 28, 2016), https://www.cdc.gov/mmwr/volumes/65/wr/mm6542a7.htm.  </a:t>
            </a:r>
            <a:r>
              <a:rPr i="1" lang="en-US" sz="1200">
                <a:latin typeface="Times New Roman"/>
                <a:ea typeface="Times New Roman"/>
                <a:cs typeface="Times New Roman"/>
                <a:sym typeface="Times New Roman"/>
              </a:rPr>
              <a:t>See also</a:t>
            </a:r>
            <a:r>
              <a:rPr lang="en-US" sz="1200">
                <a:latin typeface="Times New Roman"/>
                <a:ea typeface="Times New Roman"/>
                <a:cs typeface="Times New Roman"/>
                <a:sym typeface="Times New Roman"/>
              </a:rPr>
              <a:t> CDC, </a:t>
            </a:r>
            <a:r>
              <a:rPr i="1" lang="en-US" sz="1200">
                <a:latin typeface="Times New Roman"/>
                <a:ea typeface="Times New Roman"/>
                <a:cs typeface="Times New Roman"/>
                <a:sym typeface="Times New Roman"/>
              </a:rPr>
              <a:t>About Electronic Cigarettes (E-Cigarettes)</a:t>
            </a:r>
            <a:r>
              <a:rPr lang="en-US" sz="1200">
                <a:latin typeface="Times New Roman"/>
                <a:ea typeface="Times New Roman"/>
                <a:cs typeface="Times New Roman"/>
                <a:sym typeface="Times New Roman"/>
              </a:rPr>
              <a:t>, https://www.cdc.gov/tobacco/basic_information/e-cigarettes/about-e-cigarettes.html#who-is-using-e-cigarettes</a:t>
            </a:r>
            <a:endParaRPr/>
          </a:p>
          <a:p>
            <a:pPr indent="0" lvl="0" marL="0" rtl="0" algn="l">
              <a:spcBef>
                <a:spcPts val="0"/>
              </a:spcBef>
              <a:spcAft>
                <a:spcPts val="0"/>
              </a:spcAft>
              <a:buNone/>
            </a:pPr>
            <a:r>
              <a:t/>
            </a:r>
            <a:endParaRPr/>
          </a:p>
        </p:txBody>
      </p:sp>
      <p:sp>
        <p:nvSpPr>
          <p:cNvPr id="459" name="Google Shape;45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Conventional tobacco products (cigarettes, cigars, chewing tobacco, etc.)</a:t>
            </a:r>
            <a:endParaRPr/>
          </a:p>
          <a:p>
            <a:pPr indent="0" lvl="0" marL="0" rtl="0" algn="l">
              <a:spcBef>
                <a:spcPts val="0"/>
              </a:spcBef>
              <a:spcAft>
                <a:spcPts val="0"/>
              </a:spcAft>
              <a:buNone/>
            </a:pPr>
            <a:r>
              <a:rPr lang="en-US"/>
              <a:t>Tobacco product paraphernalia (pipes, rolling paper, electronic devices, etc.)</a:t>
            </a:r>
            <a:endParaRPr/>
          </a:p>
          <a:p>
            <a:pPr indent="0" lvl="0" marL="0" rtl="0" algn="l">
              <a:spcBef>
                <a:spcPts val="0"/>
              </a:spcBef>
              <a:spcAft>
                <a:spcPts val="0"/>
              </a:spcAft>
              <a:buNone/>
            </a:pPr>
            <a:r>
              <a:rPr lang="en-US"/>
              <a:t>Vapor products (e-cigarettes, vape juice, reusable devices, disposable products, etc.)</a:t>
            </a:r>
            <a:endParaRPr/>
          </a:p>
          <a:p>
            <a:pPr indent="0" lvl="0" marL="0" rtl="0" algn="l">
              <a:spcBef>
                <a:spcPts val="0"/>
              </a:spcBef>
              <a:spcAft>
                <a:spcPts val="0"/>
              </a:spcAft>
              <a:buNone/>
            </a:pPr>
            <a:r>
              <a:rPr lang="en-US"/>
              <a:t>Alternative nicotine products</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Some manufactured by tobacco companies, some manufactured by pharmaceutical companies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All do not contain tobacco, only nicotine</a:t>
            </a:r>
            <a:endParaRPr/>
          </a:p>
          <a:p>
            <a:pPr indent="0" lvl="1" marL="457200" rtl="0" algn="l">
              <a:spcBef>
                <a:spcPts val="0"/>
              </a:spcBef>
              <a:spcAft>
                <a:spcPts val="0"/>
              </a:spcAft>
              <a:buNone/>
            </a:pPr>
            <a:r>
              <a:rPr b="0" i="0" lang="en-US" sz="1200" u="none" strike="noStrike">
                <a:solidFill>
                  <a:schemeClr val="dk1"/>
                </a:solidFill>
                <a:latin typeface="Calibri"/>
                <a:ea typeface="Calibri"/>
                <a:cs typeface="Calibri"/>
                <a:sym typeface="Calibri"/>
              </a:rPr>
              <a:t>• Advertised as tobacco-free, but regulated as tobacco products</a:t>
            </a:r>
            <a:endParaRPr/>
          </a:p>
          <a:p>
            <a:pPr indent="0" lvl="1" marL="457200" rtl="0" algn="l">
              <a:spcBef>
                <a:spcPts val="0"/>
              </a:spcBef>
              <a:spcAft>
                <a:spcPts val="0"/>
              </a:spcAft>
              <a:buNone/>
            </a:pPr>
            <a:r>
              <a:rPr b="0" i="0" lang="en-US" sz="1200" u="none" strike="noStrike">
                <a:solidFill>
                  <a:schemeClr val="dk1"/>
                </a:solidFill>
                <a:latin typeface="Calibri"/>
                <a:ea typeface="Calibri"/>
                <a:cs typeface="Calibri"/>
                <a:sym typeface="Calibri"/>
              </a:rPr>
              <a:t>• Slower delivery of nicotine than e-cigarettes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Very similar to smokeless tobacco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Came from snus (Swedish)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Add flavors to create taste (otherwise there is no flavor)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Currently a small part of the market, but growing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No premarket approval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Definitions in SFELP model policy for reference:</a:t>
            </a:r>
            <a:endParaRPr/>
          </a:p>
          <a:p>
            <a:pPr indent="457200" lvl="0" marL="0" marR="0" rtl="0" algn="just">
              <a:lnSpc>
                <a:spcPct val="115000"/>
              </a:lnSpc>
              <a:spcBef>
                <a:spcPts val="0"/>
              </a:spcBef>
              <a:spcAft>
                <a:spcPts val="0"/>
              </a:spcAft>
              <a:buNone/>
            </a:pPr>
            <a:r>
              <a:rPr b="1" lang="en-US" sz="1200" u="sng">
                <a:latin typeface="Times New Roman"/>
                <a:ea typeface="Times New Roman"/>
                <a:cs typeface="Times New Roman"/>
                <a:sym typeface="Times New Roman"/>
              </a:rPr>
              <a:t>2-3  Tobacco Product</a:t>
            </a:r>
            <a:r>
              <a:rPr b="1" lang="en-US" sz="1200">
                <a:latin typeface="Times New Roman"/>
                <a:ea typeface="Times New Roman"/>
                <a:cs typeface="Times New Roman"/>
                <a:sym typeface="Times New Roman"/>
              </a:rPr>
              <a:t> – </a:t>
            </a:r>
            <a:r>
              <a:rPr lang="en-US" sz="1200">
                <a:latin typeface="Times New Roman"/>
                <a:ea typeface="Times New Roman"/>
                <a:cs typeface="Times New Roman"/>
                <a:sym typeface="Times New Roman"/>
              </a:rPr>
              <a:t>Shall mean any product that is made from or derived from tobacco, and is intended for human consumption or is likely to be consumed, whether smoked, heated, chewed, absorbed, dissolved, inhaled or ingested by any other means, including, but not limited to, a cigarette, a cigar, pipe tobacco, chewing tobacco, snuff, snus, or any other smokeless tobacco. The term also includes vapor products and alternative tobacco products. The term also includes tobacco product paraphernalia, whether or not they contain nicotine. Tobacco product does not include drugs, devices, or combination products authorized for sale by the U.S. Food and Drug Administration, as those terms are defined in the Federal Food, Drug and Cosmetic Act.</a:t>
            </a:r>
            <a:endParaRPr sz="1200">
              <a:latin typeface="Cambria"/>
              <a:ea typeface="Cambria"/>
              <a:cs typeface="Cambria"/>
              <a:sym typeface="Cambria"/>
            </a:endParaRPr>
          </a:p>
          <a:p>
            <a:pPr indent="457200" lvl="0" marL="0" marR="0" rtl="0" algn="just">
              <a:lnSpc>
                <a:spcPct val="115000"/>
              </a:lnSpc>
              <a:spcBef>
                <a:spcPts val="1200"/>
              </a:spcBef>
              <a:spcAft>
                <a:spcPts val="0"/>
              </a:spcAft>
              <a:buNone/>
            </a:pPr>
            <a:r>
              <a:rPr b="1" lang="en-US" sz="1200" u="sng">
                <a:latin typeface="Times New Roman"/>
                <a:ea typeface="Times New Roman"/>
                <a:cs typeface="Times New Roman"/>
                <a:sym typeface="Times New Roman"/>
              </a:rPr>
              <a:t>2-4 Tobacco Product Paraphernalia </a:t>
            </a:r>
            <a:r>
              <a:rPr lang="en-US" sz="1200">
                <a:latin typeface="Times New Roman"/>
                <a:ea typeface="Times New Roman"/>
                <a:cs typeface="Times New Roman"/>
                <a:sym typeface="Times New Roman"/>
              </a:rPr>
              <a:t>– Shall mean any product that is used to assist in chewing, smoking, absorbing, dissolving, inhaling, or any other consumption of tobacco to include, but not limited to pipes, rolling papers, and electronic smoking devices.</a:t>
            </a:r>
            <a:endParaRPr sz="1200">
              <a:latin typeface="Cambria"/>
              <a:ea typeface="Cambria"/>
              <a:cs typeface="Cambria"/>
              <a:sym typeface="Cambria"/>
            </a:endParaRPr>
          </a:p>
          <a:p>
            <a:pPr indent="457200" lvl="0" marL="0" marR="0" rtl="0" algn="just">
              <a:lnSpc>
                <a:spcPct val="115000"/>
              </a:lnSpc>
              <a:spcBef>
                <a:spcPts val="1200"/>
              </a:spcBef>
              <a:spcAft>
                <a:spcPts val="0"/>
              </a:spcAft>
              <a:buNone/>
            </a:pPr>
            <a:r>
              <a:rPr b="1" lang="en-US" sz="1200" u="sng">
                <a:latin typeface="Times New Roman"/>
                <a:ea typeface="Times New Roman"/>
                <a:cs typeface="Times New Roman"/>
                <a:sym typeface="Times New Roman"/>
              </a:rPr>
              <a:t>2-5 Vapor Product</a:t>
            </a:r>
            <a:r>
              <a:rPr lang="en-US" sz="1200">
                <a:latin typeface="Times New Roman"/>
                <a:ea typeface="Times New Roman"/>
                <a:cs typeface="Times New Roman"/>
                <a:sym typeface="Times New Roman"/>
              </a:rPr>
              <a:t> – Shall mean a noncombustible product that employs a heating element, power source, electronic circuit, or other electronic, chemical, or mechanical means, regardless of shape or size, that can be used to produce vapor from nicotine or any other substance, and the use or inhalation of which simulates smoking. Vapor product includes an electronic cigarette, electronic cigar, electronic cigarillo, electronic pipe, or similar product or device and a vapor cartridge or other container of nicotine or other substance in a solution or other form that is intended to be used with or in an electronic cigarette, electronic cigar, electronic cigarillo, electronic pipe, or similar product or device. Vapor product does not include a product regulated as a drug or device by the United States Food and Drug Administration under 21 USC 351 to 360fff-7.</a:t>
            </a:r>
            <a:endParaRPr sz="1200">
              <a:latin typeface="Cambria"/>
              <a:ea typeface="Cambria"/>
              <a:cs typeface="Cambria"/>
              <a:sym typeface="Cambria"/>
            </a:endParaRPr>
          </a:p>
          <a:p>
            <a:pPr indent="457200" lvl="0" marL="0" marR="0" rtl="0" algn="just">
              <a:lnSpc>
                <a:spcPct val="115000"/>
              </a:lnSpc>
              <a:spcBef>
                <a:spcPts val="1200"/>
              </a:spcBef>
              <a:spcAft>
                <a:spcPts val="0"/>
              </a:spcAft>
              <a:buNone/>
            </a:pPr>
            <a:r>
              <a:rPr b="1" lang="en-US" sz="1200" u="sng">
                <a:latin typeface="Times New Roman"/>
                <a:ea typeface="Times New Roman"/>
                <a:cs typeface="Times New Roman"/>
                <a:sym typeface="Times New Roman"/>
              </a:rPr>
              <a:t>2-6 Alternative Nicotine Product </a:t>
            </a:r>
            <a:r>
              <a:rPr lang="en-US" sz="1200">
                <a:latin typeface="Times New Roman"/>
                <a:ea typeface="Times New Roman"/>
                <a:cs typeface="Times New Roman"/>
                <a:sym typeface="Times New Roman"/>
              </a:rPr>
              <a:t>– Shall mean a noncombustible product containing nicotine that is intended for human consumption, whether chewed, absorbed, dissolved, or ingested by any other means. Alternative nicotine product does not include a tobacco product, a vapor product, food, or a product regulated as a drug or device by the United States Food and Drug Administration under 21 USC 351 to 360fff-7.</a:t>
            </a:r>
            <a:endParaRPr sz="1200">
              <a:latin typeface="Cambria"/>
              <a:ea typeface="Cambria"/>
              <a:cs typeface="Cambria"/>
              <a:sym typeface="Cambria"/>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
        <p:nvSpPr>
          <p:cNvPr id="473" name="Google Shape;47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strike="noStrike">
                <a:solidFill>
                  <a:schemeClr val="dk1"/>
                </a:solidFill>
                <a:latin typeface="Calibri"/>
                <a:ea typeface="Calibri"/>
                <a:cs typeface="Calibri"/>
                <a:sym typeface="Calibri"/>
              </a:rPr>
              <a:t>Tobacco 21 (T21) policies aim to reduce youth access to tobacco products (including cigarettes, e-cigarettes and any other tobacco products) as well as tobacco paraphernalia by restricting sales to people aged 21 or over. There is some debate over whether T21 encompasses laws that change the minimum age of purchase. T21 policies can also change who enforces and who is the enforcement target of such laws</a:t>
            </a:r>
            <a:endParaRPr/>
          </a:p>
        </p:txBody>
      </p:sp>
      <p:sp>
        <p:nvSpPr>
          <p:cNvPr id="501" name="Google Shape;50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Quattrocento Sans"/>
                <a:ea typeface="Quattrocento Sans"/>
                <a:cs typeface="Quattrocento Sans"/>
                <a:sym typeface="Quattrocento Sans"/>
              </a:rPr>
              <a:t>Means that those under 21 can no longer drive to a nearby town or state to purchase tobacco products.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r>
              <a:rPr b="0" i="0" lang="en-US" sz="1200">
                <a:solidFill>
                  <a:schemeClr val="dk1"/>
                </a:solidFill>
                <a:latin typeface="Calibri"/>
                <a:ea typeface="Calibri"/>
                <a:cs typeface="Calibri"/>
                <a:sym typeface="Calibri"/>
              </a:rPr>
              <a:t>As of December 20, 2019, the federal age to purchase all tobacco and nicotine products is 21 years old. This means that it is now a violation of federal law for any retailer to sell any nicotine or tobacco products to anyone under the age of 21. The US Food and Drug Administration (FDA) is tasked with enforcing the law.”</a:t>
            </a:r>
            <a:endParaRPr/>
          </a:p>
          <a:p>
            <a:pPr indent="0" lvl="0" marL="0" rtl="0" algn="l">
              <a:spcBef>
                <a:spcPts val="0"/>
              </a:spcBef>
              <a:spcAft>
                <a:spcPts val="0"/>
              </a:spcAft>
              <a:buNone/>
            </a:pPr>
            <a:r>
              <a:rPr lang="en-US" u="sng">
                <a:solidFill>
                  <a:schemeClr val="hlink"/>
                </a:solidFill>
                <a:hlinkClick r:id="rId2"/>
              </a:rPr>
              <a:t>https://www.aap.org/en-us/advocacy-and-policy/aap-health-initiatives/Richmond-Center/Pages/Tobacco-21.aspx</a:t>
            </a:r>
            <a:endParaRPr/>
          </a:p>
          <a:p>
            <a:pPr indent="0" lvl="0" marL="0" rtl="0" algn="l">
              <a:spcBef>
                <a:spcPts val="0"/>
              </a:spcBef>
              <a:spcAft>
                <a:spcPts val="0"/>
              </a:spcAft>
              <a:buNone/>
            </a:pPr>
            <a:r>
              <a:rPr lang="en-US" u="sng">
                <a:solidFill>
                  <a:schemeClr val="hlink"/>
                </a:solidFill>
                <a:hlinkClick r:id="rId3"/>
              </a:rPr>
              <a:t>https://countertobacco.org/policy/tobacco-21/</a:t>
            </a:r>
            <a:endParaRPr/>
          </a:p>
          <a:p>
            <a:pPr indent="0" lvl="0" marL="0" rtl="0" algn="l">
              <a:spcBef>
                <a:spcPts val="0"/>
              </a:spcBef>
              <a:spcAft>
                <a:spcPts val="0"/>
              </a:spcAft>
              <a:buNone/>
            </a:pPr>
            <a:r>
              <a:rPr lang="en-US" u="sng">
                <a:solidFill>
                  <a:schemeClr val="hlink"/>
                </a:solidFill>
                <a:hlinkClick r:id="rId4"/>
              </a:rPr>
              <a:t>https://tobacco21.org/federal-tobacco-21-faq/</a:t>
            </a:r>
            <a:endParaRPr/>
          </a:p>
        </p:txBody>
      </p:sp>
      <p:sp>
        <p:nvSpPr>
          <p:cNvPr id="522" name="Google Shape;52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https://tobacco21.org/federal-tobacco-21-faq/</a:t>
            </a:r>
            <a:endParaRPr/>
          </a:p>
        </p:txBody>
      </p:sp>
      <p:sp>
        <p:nvSpPr>
          <p:cNvPr id="543" name="Google Shape;54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22222"/>
              </a:buClr>
              <a:buSzPts val="1200"/>
              <a:buFont typeface="Arial"/>
              <a:buNone/>
            </a:pPr>
            <a:r>
              <a:rPr b="1" i="0" lang="en-US" sz="1200" u="none" cap="none" strike="noStrike">
                <a:solidFill>
                  <a:srgbClr val="222222"/>
                </a:solidFill>
                <a:latin typeface="Arial"/>
                <a:ea typeface="Arial"/>
                <a:cs typeface="Arial"/>
                <a:sym typeface="Arial"/>
              </a:rPr>
              <a:t>Since the IOM report even more studies have shown why it is important to increase the age of sale for all tobacco to 21</a:t>
            </a:r>
            <a:endParaRPr/>
          </a:p>
          <a:p>
            <a:pPr indent="0" lvl="0" marL="0" rtl="0" algn="l">
              <a:spcBef>
                <a:spcPts val="0"/>
              </a:spcBef>
              <a:spcAft>
                <a:spcPts val="0"/>
              </a:spcAft>
              <a:buNone/>
            </a:pPr>
            <a:r>
              <a:rPr lang="en-US" u="none"/>
              <a:t>Also it has been noted retailers comply with other youth access interventions</a:t>
            </a:r>
            <a:endParaRPr/>
          </a:p>
          <a:p>
            <a:pPr indent="0" lvl="0" marL="0" rtl="0" algn="l">
              <a:spcBef>
                <a:spcPts val="0"/>
              </a:spcBef>
              <a:spcAft>
                <a:spcPts val="0"/>
              </a:spcAft>
              <a:buNone/>
            </a:pPr>
            <a:r>
              <a:t/>
            </a:r>
            <a:endParaRPr u="none"/>
          </a:p>
          <a:p>
            <a:pPr indent="0" lvl="0" marL="0" rtl="0" algn="l">
              <a:spcBef>
                <a:spcPts val="0"/>
              </a:spcBef>
              <a:spcAft>
                <a:spcPts val="0"/>
              </a:spcAft>
              <a:buNone/>
            </a:pPr>
            <a:r>
              <a:rPr lang="en-US" u="sng"/>
              <a:t>Sources:</a:t>
            </a:r>
            <a:endParaRPr/>
          </a:p>
          <a:p>
            <a:pPr indent="0" lvl="0" marL="0" rtl="0" algn="l">
              <a:spcBef>
                <a:spcPts val="0"/>
              </a:spcBef>
              <a:spcAft>
                <a:spcPts val="0"/>
              </a:spcAft>
              <a:buNone/>
            </a:pPr>
            <a:r>
              <a:rPr lang="en-US"/>
              <a:t>“Evaluation of California’s ‘Tobacco 21’ law” </a:t>
            </a:r>
            <a:endParaRPr/>
          </a:p>
          <a:p>
            <a:pPr indent="0" lvl="0" marL="0" rtl="0" algn="l">
              <a:spcBef>
                <a:spcPts val="0"/>
              </a:spcBef>
              <a:spcAft>
                <a:spcPts val="0"/>
              </a:spcAft>
              <a:buNone/>
            </a:pPr>
            <a:r>
              <a:rPr lang="en-US"/>
              <a:t>http://dx.doi.org/10.1136/tobaccocontrol-2017-054088</a:t>
            </a:r>
            <a:endParaRPr/>
          </a:p>
          <a:p>
            <a:pPr indent="0" lvl="0" marL="0" rtl="0" algn="l">
              <a:spcBef>
                <a:spcPts val="0"/>
              </a:spcBef>
              <a:spcAft>
                <a:spcPts val="0"/>
              </a:spcAft>
              <a:buNone/>
            </a:pPr>
            <a:r>
              <a:rPr lang="en-US"/>
              <a:t>Do Local Tobacco-21 Laws Reduce Smoking Among 18 to 20 Year-Olds?</a:t>
            </a:r>
            <a:endParaRPr/>
          </a:p>
          <a:p>
            <a:pPr indent="0" lvl="0" marL="0" rtl="0" algn="l">
              <a:spcBef>
                <a:spcPts val="0"/>
              </a:spcBef>
              <a:spcAft>
                <a:spcPts val="0"/>
              </a:spcAft>
              <a:buNone/>
            </a:pPr>
            <a:r>
              <a:rPr lang="en-US"/>
              <a:t>https://doi.org/10.1093/ntr/ntz123</a:t>
            </a:r>
            <a:endParaRPr/>
          </a:p>
          <a:p>
            <a:pPr indent="0" lvl="0" marL="0" rtl="0" algn="l">
              <a:spcBef>
                <a:spcPts val="0"/>
              </a:spcBef>
              <a:spcAft>
                <a:spcPts val="0"/>
              </a:spcAft>
              <a:buNone/>
            </a:pPr>
            <a:r>
              <a:rPr lang="en-US"/>
              <a:t>Use of tobacco retail permitting to reduce youth access and exposure to tobacco in Santa Clara County, California” </a:t>
            </a:r>
            <a:endParaRPr/>
          </a:p>
          <a:p>
            <a:pPr indent="0" lvl="0" marL="0" rtl="0" algn="l">
              <a:spcBef>
                <a:spcPts val="0"/>
              </a:spcBef>
              <a:spcAft>
                <a:spcPts val="0"/>
              </a:spcAft>
              <a:buNone/>
            </a:pPr>
            <a:r>
              <a:rPr lang="en-US"/>
              <a:t>https://doi.org/10.1016/j.ypmed.2014.01.023</a:t>
            </a:r>
            <a:endParaRPr b="1" i="0" sz="1200" u="none" cap="none" strike="noStrike">
              <a:solidFill>
                <a:srgbClr val="222222"/>
              </a:solidFill>
              <a:latin typeface="Arial"/>
              <a:ea typeface="Arial"/>
              <a:cs typeface="Arial"/>
              <a:sym typeface="Arial"/>
            </a:endParaRPr>
          </a:p>
          <a:p>
            <a:pPr indent="0" lvl="0" marL="0" marR="0" rtl="0" algn="l">
              <a:lnSpc>
                <a:spcPct val="100000"/>
              </a:lnSpc>
              <a:spcBef>
                <a:spcPts val="0"/>
              </a:spcBef>
              <a:spcAft>
                <a:spcPts val="0"/>
              </a:spcAft>
              <a:buClr>
                <a:srgbClr val="222222"/>
              </a:buClr>
              <a:buSzPts val="1200"/>
              <a:buFont typeface="Arial"/>
              <a:buNone/>
            </a:pPr>
            <a:r>
              <a:rPr b="0" i="0" lang="en-US" sz="1200" u="none" cap="none" strike="noStrike">
                <a:solidFill>
                  <a:srgbClr val="222222"/>
                </a:solidFill>
                <a:latin typeface="Arial"/>
                <a:ea typeface="Arial"/>
                <a:cs typeface="Arial"/>
                <a:sym typeface="Arial"/>
              </a:rPr>
              <a:t>Unique, long-term effects of nicotine on adolescent brain</a:t>
            </a:r>
            <a:endParaRPr b="0" i="0" sz="1050" u="none" cap="none" strike="noStrike">
              <a:solidFill>
                <a:schemeClr val="dk1"/>
              </a:solidFill>
            </a:endParaRPr>
          </a:p>
          <a:p>
            <a:pPr indent="0" lvl="0" marL="0" marR="0" rtl="0" algn="l">
              <a:lnSpc>
                <a:spcPct val="100000"/>
              </a:lnSpc>
              <a:spcBef>
                <a:spcPts val="0"/>
              </a:spcBef>
              <a:spcAft>
                <a:spcPts val="0"/>
              </a:spcAft>
              <a:buClr>
                <a:srgbClr val="222222"/>
              </a:buClr>
              <a:buSzPts val="1200"/>
              <a:buFont typeface="Arial"/>
              <a:buNone/>
            </a:pPr>
            <a:r>
              <a:rPr b="0" i="0" lang="en-US" sz="1200" u="none" cap="none" strike="noStrike">
                <a:solidFill>
                  <a:srgbClr val="222222"/>
                </a:solidFill>
                <a:latin typeface="Arial"/>
                <a:ea typeface="Arial"/>
                <a:cs typeface="Arial"/>
                <a:sym typeface="Arial"/>
              </a:rPr>
              <a:t>Pharmacol Biochem Behav. 2020 Jul 29;173010. Online ahead of print.</a:t>
            </a:r>
            <a:endParaRPr b="0" i="0" sz="1050" u="none" cap="none" strike="noStrike">
              <a:solidFill>
                <a:schemeClr val="dk1"/>
              </a:solidFill>
            </a:endParaRPr>
          </a:p>
          <a:p>
            <a:pPr indent="0" lvl="0" marL="0" marR="0" rtl="0" algn="l">
              <a:lnSpc>
                <a:spcPct val="100000"/>
              </a:lnSpc>
              <a:spcBef>
                <a:spcPts val="0"/>
              </a:spcBef>
              <a:spcAft>
                <a:spcPts val="0"/>
              </a:spcAft>
              <a:buClr>
                <a:srgbClr val="222222"/>
              </a:buClr>
              <a:buSzPts val="1200"/>
              <a:buFont typeface="Arial"/>
              <a:buNone/>
            </a:pPr>
            <a:r>
              <a:rPr b="0" i="0" lang="en-US" sz="1200" u="none" cap="none" strike="noStrike">
                <a:solidFill>
                  <a:srgbClr val="222222"/>
                </a:solidFill>
                <a:latin typeface="Arial"/>
                <a:ea typeface="Arial"/>
                <a:cs typeface="Arial"/>
                <a:sym typeface="Arial"/>
              </a:rPr>
              <a:t>Frances M Leslie</a:t>
            </a:r>
            <a:endParaRPr b="0" i="0" sz="1050" u="none" cap="none" strike="noStrike">
              <a:solidFill>
                <a:schemeClr val="dk1"/>
              </a:solidFill>
            </a:endParaRPr>
          </a:p>
          <a:p>
            <a:pPr indent="0" lvl="0" marL="0" marR="0" rtl="0" algn="l">
              <a:lnSpc>
                <a:spcPct val="100000"/>
              </a:lnSpc>
              <a:spcBef>
                <a:spcPts val="0"/>
              </a:spcBef>
              <a:spcAft>
                <a:spcPts val="0"/>
              </a:spcAft>
              <a:buClr>
                <a:srgbClr val="0563C1"/>
              </a:buClr>
              <a:buSzPts val="1200"/>
              <a:buFont typeface="Arial"/>
              <a:buNone/>
            </a:pPr>
            <a:r>
              <a:rPr b="0" i="0" lang="en-US" sz="1200" u="sng" cap="none" strike="noStrike">
                <a:solidFill>
                  <a:srgbClr val="0563C1"/>
                </a:solidFill>
                <a:latin typeface="Arial"/>
                <a:ea typeface="Arial"/>
                <a:cs typeface="Arial"/>
                <a:sym typeface="Arial"/>
                <a:hlinkClick r:id="rId2">
                  <a:extLst>
                    <a:ext uri="{A12FA001-AC4F-418D-AE19-62706E023703}">
                      <ahyp:hlinkClr val="tx"/>
                    </a:ext>
                  </a:extLst>
                </a:hlinkClick>
              </a:rPr>
              <a:t>https://www.sciencedirect.com/science/article/pii/S0091305720302185</a:t>
            </a:r>
            <a:endParaRPr u="sng">
              <a:solidFill>
                <a:schemeClr val="hlink"/>
              </a:solidFill>
              <a:hlinkClick r:id="rId3"/>
            </a:endParaRPr>
          </a:p>
          <a:p>
            <a:pPr indent="0" lvl="0" marL="0" rtl="0" algn="l">
              <a:spcBef>
                <a:spcPts val="0"/>
              </a:spcBef>
              <a:spcAft>
                <a:spcPts val="0"/>
              </a:spcAft>
              <a:buNone/>
            </a:pPr>
            <a:r>
              <a:rPr lang="en-US" u="sng">
                <a:solidFill>
                  <a:schemeClr val="hlink"/>
                </a:solidFill>
                <a:hlinkClick r:id="rId4"/>
              </a:rPr>
              <a:t>Delay initiation and reduce tobacco use</a:t>
            </a:r>
            <a:endParaRPr/>
          </a:p>
          <a:p>
            <a:pPr indent="0" lvl="0" marL="0" rtl="0" algn="l">
              <a:spcBef>
                <a:spcPts val="0"/>
              </a:spcBef>
              <a:spcAft>
                <a:spcPts val="0"/>
              </a:spcAft>
              <a:buNone/>
            </a:pPr>
            <a:r>
              <a:rPr lang="en-US" u="sng">
                <a:solidFill>
                  <a:schemeClr val="hlink"/>
                </a:solidFill>
                <a:hlinkClick r:id="rId5"/>
              </a:rPr>
              <a:t>https://www.aap.org/en-us/advocacy-and-policy/aap-health-initiatives/Richmond-Center/Pages/Tobacco-21.aspx</a:t>
            </a:r>
            <a:endParaRPr/>
          </a:p>
          <a:p>
            <a:pPr indent="0" lvl="0" marL="0" rtl="0" algn="l">
              <a:spcBef>
                <a:spcPts val="0"/>
              </a:spcBef>
              <a:spcAft>
                <a:spcPts val="0"/>
              </a:spcAft>
              <a:buNone/>
            </a:pPr>
            <a:r>
              <a:rPr lang="en-US" u="sng">
                <a:solidFill>
                  <a:schemeClr val="hlink"/>
                </a:solidFill>
                <a:hlinkClick r:id="rId6"/>
              </a:rPr>
              <a:t>https://countertobacco.org/policy/tobacco-21/</a:t>
            </a:r>
            <a:endParaRPr/>
          </a:p>
          <a:p>
            <a:pPr indent="0" lvl="0" marL="0" rtl="0" algn="l">
              <a:spcBef>
                <a:spcPts val="0"/>
              </a:spcBef>
              <a:spcAft>
                <a:spcPts val="0"/>
              </a:spcAft>
              <a:buNone/>
            </a:pPr>
            <a:r>
              <a:rPr lang="en-US" u="sng">
                <a:solidFill>
                  <a:schemeClr val="hlink"/>
                </a:solidFill>
                <a:hlinkClick r:id="rId7"/>
              </a:rPr>
              <a:t>https://truthinitiative.org/research-resources/tobacco-prevention-efforts/where-we-stand-raising-tobacco-age-21</a:t>
            </a:r>
            <a:endParaRPr/>
          </a:p>
          <a:p>
            <a:pPr indent="0" lvl="0" marL="0" marR="0" rtl="0" algn="l">
              <a:lnSpc>
                <a:spcPct val="100000"/>
              </a:lnSpc>
              <a:spcBef>
                <a:spcPts val="0"/>
              </a:spcBef>
              <a:spcAft>
                <a:spcPts val="0"/>
              </a:spcAft>
              <a:buClr>
                <a:schemeClr val="dk1"/>
              </a:buClr>
              <a:buSzPts val="1200"/>
              <a:buFont typeface="Times New Roman"/>
              <a:buNone/>
            </a:pPr>
            <a:r>
              <a:rPr lang="en-US" sz="1200">
                <a:latin typeface="Times New Roman"/>
                <a:ea typeface="Times New Roman"/>
                <a:cs typeface="Times New Roman"/>
                <a:sym typeface="Times New Roman"/>
              </a:rPr>
              <a:t>2018 SG Report</a:t>
            </a:r>
            <a:endParaRPr/>
          </a:p>
        </p:txBody>
      </p:sp>
      <p:sp>
        <p:nvSpPr>
          <p:cNvPr id="551" name="Google Shape;55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https://www.accessdata.fda.gov/scripts/oce/inspections/oce_insp_searching.cfm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are the violation rates in Michigan showing that there is an opportunity to reduce sales to children further. Please update before using.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some cities violations much higher than others, Dearborn had 40% failure rate.</a:t>
            </a:r>
            <a:endParaRPr/>
          </a:p>
        </p:txBody>
      </p:sp>
      <p:sp>
        <p:nvSpPr>
          <p:cNvPr id="580" name="Google Shape;580;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University of Michigan project found T21 laws require an effective, comprehensive and civil enforcement and compliance regime to function properly.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By effective we mean the policy needs to be followed by all tobacco retailers. As the wellspring of tobacco products in their communities retailers must face incentives to comply with the law that align with public health objectives.  A system must be in put in place such that fines inflicted on a retailer or clerk are not the cost of doing business when selling tobacco products to under aged customers, but rather act as measures to actually change retailer practices. Comprehensive policies must cover all products and paraphernalia, all retailers be they temporary or permanent and all events where tobacco products or paraphernalia are sold.  Civil refers to limiting enforcement by the police and instead relying on food inspections or sanitarians to conduct inspections as well as taking the punishment for underage sales from the criminal to the civil realm.  This means doing away with prohibitions on youth tobacco purchase  use and possession.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[Cite IHPI policy sprint and related paper]</a:t>
            </a:r>
            <a:endParaRPr/>
          </a:p>
        </p:txBody>
      </p:sp>
      <p:sp>
        <p:nvSpPr>
          <p:cNvPr id="594" name="Google Shape;594;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1" name="Google Shape;60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Also from the University of Michigan project</a:t>
            </a:r>
            <a:endParaRPr/>
          </a:p>
        </p:txBody>
      </p:sp>
      <p:sp>
        <p:nvSpPr>
          <p:cNvPr id="602" name="Google Shape;602;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lnSpc>
                <a:spcPct val="120000"/>
              </a:lnSpc>
              <a:spcBef>
                <a:spcPts val="0"/>
              </a:spcBef>
              <a:spcAft>
                <a:spcPts val="0"/>
              </a:spcAft>
              <a:buNone/>
            </a:pPr>
            <a:r>
              <a:rPr lang="en-US" sz="1800"/>
              <a:t>Unfortunately, there was an incident earlier this year (April 2020) in California involving the 14-year-old boy pictured here, Elijah, where a police officer “forcibly detained” him over possession of a cigar. Elijah and his family are now speaking out about this incident It is important to be mindful that these situations happen and could be prevented.</a:t>
            </a:r>
            <a:endParaRPr/>
          </a:p>
          <a:p>
            <a:pPr indent="0" lvl="1" marL="457200" rtl="0" algn="l">
              <a:lnSpc>
                <a:spcPct val="120000"/>
              </a:lnSpc>
              <a:spcBef>
                <a:spcPts val="0"/>
              </a:spcBef>
              <a:spcAft>
                <a:spcPts val="0"/>
              </a:spcAft>
              <a:buNone/>
            </a:pPr>
            <a:r>
              <a:t/>
            </a:r>
            <a:endParaRPr sz="1800"/>
          </a:p>
          <a:p>
            <a:pPr indent="0" lvl="1" marL="457200" rtl="0" algn="l">
              <a:lnSpc>
                <a:spcPct val="120000"/>
              </a:lnSpc>
              <a:spcBef>
                <a:spcPts val="0"/>
              </a:spcBef>
              <a:spcAft>
                <a:spcPts val="0"/>
              </a:spcAft>
              <a:buNone/>
            </a:pPr>
            <a:r>
              <a:rPr lang="en-US" sz="1800"/>
              <a:t>Additional info:</a:t>
            </a:r>
            <a:endParaRPr/>
          </a:p>
          <a:p>
            <a:pPr indent="0" lvl="1" marL="457200" rtl="0" algn="l">
              <a:lnSpc>
                <a:spcPct val="120000"/>
              </a:lnSpc>
              <a:spcBef>
                <a:spcPts val="0"/>
              </a:spcBef>
              <a:spcAft>
                <a:spcPts val="0"/>
              </a:spcAft>
              <a:buNone/>
            </a:pPr>
            <a:r>
              <a:rPr lang="en-US" sz="1800"/>
              <a:t>Multiple violations often invoke escalating penalties, including fines, mandatory education, restrictions on driving, and community service</a:t>
            </a:r>
            <a:endParaRPr/>
          </a:p>
          <a:p>
            <a:pPr indent="0" lvl="1" marL="457200" rtl="0" algn="l">
              <a:lnSpc>
                <a:spcPct val="120000"/>
              </a:lnSpc>
              <a:spcBef>
                <a:spcPts val="0"/>
              </a:spcBef>
              <a:spcAft>
                <a:spcPts val="0"/>
              </a:spcAft>
              <a:buNone/>
            </a:pPr>
            <a:r>
              <a:rPr lang="en-US" sz="1800"/>
              <a:t>Enforcement varies across communities: most happens at the local level and is often unfunded</a:t>
            </a:r>
            <a:endParaRPr/>
          </a:p>
          <a:p>
            <a:pPr indent="0" lvl="2" marL="914400" rtl="0" algn="l">
              <a:lnSpc>
                <a:spcPct val="120000"/>
              </a:lnSpc>
              <a:spcBef>
                <a:spcPts val="0"/>
              </a:spcBef>
              <a:spcAft>
                <a:spcPts val="0"/>
              </a:spcAft>
              <a:buNone/>
            </a:pPr>
            <a:r>
              <a:rPr lang="en-US" sz="1600"/>
              <a:t>Collateral consequences can include bodily harm, mental distress, and lost economic and educational opportunities</a:t>
            </a:r>
            <a:endParaRPr/>
          </a:p>
          <a:p>
            <a:pPr indent="0" lvl="2" marL="914400" rtl="0" algn="l">
              <a:lnSpc>
                <a:spcPct val="120000"/>
              </a:lnSpc>
              <a:spcBef>
                <a:spcPts val="0"/>
              </a:spcBef>
              <a:spcAft>
                <a:spcPts val="0"/>
              </a:spcAft>
              <a:buNone/>
            </a:pPr>
            <a:r>
              <a:rPr lang="en-US" sz="1600"/>
              <a:t>People of color are disproportionately affected</a:t>
            </a:r>
            <a:endParaRPr/>
          </a:p>
          <a:p>
            <a:pPr indent="0" lvl="1" marL="457200" rtl="0" algn="l">
              <a:lnSpc>
                <a:spcPct val="120000"/>
              </a:lnSpc>
              <a:spcBef>
                <a:spcPts val="0"/>
              </a:spcBef>
              <a:spcAft>
                <a:spcPts val="0"/>
              </a:spcAft>
              <a:buNone/>
            </a:pPr>
            <a:r>
              <a:rPr lang="en-US" sz="1800"/>
              <a:t>Evidence of the impact of PUP laws on youth tobacco use is mixed </a:t>
            </a:r>
            <a:endParaRPr/>
          </a:p>
          <a:p>
            <a:pPr indent="0" lvl="2" marL="914400" rtl="0" algn="l">
              <a:lnSpc>
                <a:spcPct val="120000"/>
              </a:lnSpc>
              <a:spcBef>
                <a:spcPts val="0"/>
              </a:spcBef>
              <a:spcAft>
                <a:spcPts val="0"/>
              </a:spcAft>
              <a:buNone/>
            </a:pPr>
            <a:r>
              <a:rPr lang="en-US" sz="1600"/>
              <a:t>Some studies have found evidence that it creates a deterrent effect among youth</a:t>
            </a:r>
            <a:endParaRPr/>
          </a:p>
          <a:p>
            <a:pPr indent="0" lvl="2" marL="914400" rtl="0" algn="l">
              <a:lnSpc>
                <a:spcPct val="120000"/>
              </a:lnSpc>
              <a:spcBef>
                <a:spcPts val="0"/>
              </a:spcBef>
              <a:spcAft>
                <a:spcPts val="0"/>
              </a:spcAft>
              <a:buNone/>
            </a:pPr>
            <a:r>
              <a:rPr lang="en-US" sz="1600"/>
              <a:t>Other studies have questioned the effectiveness, especially within communities of color from a health equity focus</a:t>
            </a:r>
            <a:endParaRPr/>
          </a:p>
          <a:p>
            <a:pPr indent="0" lvl="0" marL="0" rtl="0" algn="l">
              <a:spcBef>
                <a:spcPts val="0"/>
              </a:spcBef>
              <a:spcAft>
                <a:spcPts val="0"/>
              </a:spcAft>
              <a:buClr>
                <a:schemeClr val="dk1"/>
              </a:buClr>
              <a:buSzPts val="1200"/>
              <a:buFont typeface="Calibri"/>
              <a:buNone/>
            </a:pPr>
            <a:r>
              <a:t/>
            </a:r>
            <a:endParaRPr sz="1200" u="sng"/>
          </a:p>
          <a:p>
            <a:pPr indent="0" lvl="0" marL="0" rtl="0" algn="l">
              <a:spcBef>
                <a:spcPts val="0"/>
              </a:spcBef>
              <a:spcAft>
                <a:spcPts val="0"/>
              </a:spcAft>
              <a:buClr>
                <a:schemeClr val="dk1"/>
              </a:buClr>
              <a:buSzPts val="1200"/>
              <a:buFont typeface="Calibri"/>
              <a:buNone/>
            </a:pPr>
            <a:r>
              <a:rPr lang="en-US" sz="1200" u="sng"/>
              <a:t>Sources:</a:t>
            </a:r>
            <a:endParaRPr/>
          </a:p>
          <a:p>
            <a:pPr indent="0" lvl="0" marL="0" rtl="0" algn="l">
              <a:spcBef>
                <a:spcPts val="0"/>
              </a:spcBef>
              <a:spcAft>
                <a:spcPts val="0"/>
              </a:spcAft>
              <a:buClr>
                <a:schemeClr val="dk1"/>
              </a:buClr>
              <a:buSzPts val="1200"/>
              <a:buFont typeface="Calibri"/>
              <a:buNone/>
            </a:pPr>
            <a:r>
              <a:rPr lang="en-US" u="sng">
                <a:solidFill>
                  <a:schemeClr val="hlink"/>
                </a:solidFill>
                <a:hlinkClick r:id="rId2"/>
              </a:rPr>
              <a:t>https://www.dailymail.co.uk/news/article-8267635/Shocking-video-shows-California-cop-slamming-14-year-old-boys-face-body-pavement.html</a:t>
            </a:r>
            <a:endParaRPr/>
          </a:p>
          <a:p>
            <a:pPr indent="0" lvl="0" marL="0" rtl="0" algn="l">
              <a:spcBef>
                <a:spcPts val="0"/>
              </a:spcBef>
              <a:spcAft>
                <a:spcPts val="0"/>
              </a:spcAft>
              <a:buClr>
                <a:schemeClr val="dk1"/>
              </a:buClr>
              <a:buSzPts val="1200"/>
              <a:buFont typeface="Calibri"/>
              <a:buNone/>
            </a:pPr>
            <a:r>
              <a:rPr lang="en-US" u="sng">
                <a:solidFill>
                  <a:schemeClr val="hlink"/>
                </a:solidFill>
                <a:hlinkClick r:id="rId3"/>
              </a:rPr>
              <a:t>https://www.nydailynews.com/news/national/ny-video-shows-cop-punching-fourteen-year-old-pinning-him-to-ground-20200429-ortcockoxbetferemsraysn5zi-story.html</a:t>
            </a:r>
            <a:endParaRPr sz="1200"/>
          </a:p>
          <a:p>
            <a:pPr indent="0" lvl="0" marL="0" rtl="0" algn="l">
              <a:spcBef>
                <a:spcPts val="0"/>
              </a:spcBef>
              <a:spcAft>
                <a:spcPts val="0"/>
              </a:spcAft>
              <a:buClr>
                <a:schemeClr val="dk1"/>
              </a:buClr>
              <a:buSzPts val="1200"/>
              <a:buFont typeface="Calibri"/>
              <a:buNone/>
            </a:pPr>
            <a:r>
              <a:rPr lang="en-US" sz="1200"/>
              <a:t>4. Tworek, Cindy, Gary Giovino, K. Michael Cummings, Andrew Hyland and Frank J. Chaloupka. 2011. Youth Access Tobacco Possession, Use and Purchase Laws: Measures of State and Local Enforcement. ImpacTeen Research Paper No. 41. Chicago: University of Illinois at Chicago.</a:t>
            </a:r>
            <a:endParaRPr/>
          </a:p>
          <a:p>
            <a:pPr indent="0" lvl="0" marL="0" rtl="0" algn="l">
              <a:spcBef>
                <a:spcPts val="0"/>
              </a:spcBef>
              <a:spcAft>
                <a:spcPts val="0"/>
              </a:spcAft>
              <a:buClr>
                <a:schemeClr val="dk1"/>
              </a:buClr>
              <a:buSzPts val="1200"/>
              <a:buFont typeface="Calibri"/>
              <a:buNone/>
            </a:pPr>
            <a:r>
              <a:rPr lang="en-US" sz="1200"/>
              <a:t>5. IOM. 2015. Health Implications of Raising the Minimum Age for Purchasing Tobacco Products.  March. http://www.nationalacademies.org/hmd/Activities/PublicHealth/TobaccoMinimumAge.aspx</a:t>
            </a:r>
            <a:endParaRPr/>
          </a:p>
          <a:p>
            <a:pPr indent="0" lvl="0" marL="0" rtl="0" algn="l">
              <a:spcBef>
                <a:spcPts val="0"/>
              </a:spcBef>
              <a:spcAft>
                <a:spcPts val="0"/>
              </a:spcAft>
              <a:buClr>
                <a:schemeClr val="dk1"/>
              </a:buClr>
              <a:buSzPts val="1200"/>
              <a:buFont typeface="Calibri"/>
              <a:buNone/>
            </a:pPr>
            <a:r>
              <a:rPr lang="en-US" sz="1200"/>
              <a:t>6. Jason LA, Pokorny SB, Schoeny ME. Evaluating the effects of enforcements and fines on youth smoking. Critical Public Health. 2003 Mar 1;13(1):33-45.</a:t>
            </a:r>
            <a:endParaRPr/>
          </a:p>
          <a:p>
            <a:pPr indent="0" lvl="0" marL="0" rtl="0" algn="l">
              <a:spcBef>
                <a:spcPts val="0"/>
              </a:spcBef>
              <a:spcAft>
                <a:spcPts val="0"/>
              </a:spcAft>
              <a:buClr>
                <a:schemeClr val="dk1"/>
              </a:buClr>
              <a:buSzPts val="1200"/>
              <a:buFont typeface="Calibri"/>
              <a:buNone/>
            </a:pPr>
            <a:r>
              <a:rPr lang="en-US" sz="1200"/>
              <a:t>7. Jason LA, Pokorny SB, Adams M. A randomized trial evaluating tobacco possession-use-purchase laws in the USA. Social Science &amp; Medicine. 2008 Dec 1;67(11):1700-7.</a:t>
            </a:r>
            <a:endParaRPr/>
          </a:p>
          <a:p>
            <a:pPr indent="0" lvl="0" marL="0" rtl="0" algn="l">
              <a:spcBef>
                <a:spcPts val="0"/>
              </a:spcBef>
              <a:spcAft>
                <a:spcPts val="0"/>
              </a:spcAft>
              <a:buClr>
                <a:schemeClr val="dk1"/>
              </a:buClr>
              <a:buSzPts val="1200"/>
              <a:buFont typeface="Calibri"/>
              <a:buNone/>
            </a:pPr>
            <a:r>
              <a:rPr lang="en-US" sz="1200"/>
              <a:t>8. Pokorny SB, Adams M, Jason L. Randomized Trial Evaluating Tobacco Possession-Use-Purchase Laws in the USA. Social science &amp; medicine (1982). 2008 Dec;67(11):1700.</a:t>
            </a:r>
            <a:endParaRPr/>
          </a:p>
          <a:p>
            <a:pPr indent="0" lvl="0" marL="0" rtl="0" algn="l">
              <a:spcBef>
                <a:spcPts val="0"/>
              </a:spcBef>
              <a:spcAft>
                <a:spcPts val="0"/>
              </a:spcAft>
              <a:buClr>
                <a:schemeClr val="dk1"/>
              </a:buClr>
              <a:buSzPts val="1200"/>
              <a:buFont typeface="Calibri"/>
              <a:buNone/>
            </a:pPr>
            <a:r>
              <a:rPr lang="en-US" sz="1200"/>
              <a:t>9. Jason LA, Pokorny SB, Adams M, Topliff A, Harris C, Hunt Y. Youth tobacco access and possession policy interventions: Effects on observed and perceived tobacco use. American Journal on Addictions. 2009 Aug 10;18(5):367-74.</a:t>
            </a:r>
            <a:endParaRPr/>
          </a:p>
          <a:p>
            <a:pPr indent="0" lvl="0" marL="0" rtl="0" algn="l">
              <a:spcBef>
                <a:spcPts val="0"/>
              </a:spcBef>
              <a:spcAft>
                <a:spcPts val="0"/>
              </a:spcAft>
              <a:buClr>
                <a:schemeClr val="dk1"/>
              </a:buClr>
              <a:buSzPts val="1200"/>
              <a:buFont typeface="Calibri"/>
              <a:buNone/>
            </a:pPr>
            <a:r>
              <a:rPr lang="en-US" sz="1200"/>
              <a:t>10. Gottlieb NH, Loukas A, Corrao M, McAlister A, Snell C, Huang PP. Minors’ tobacco possession law violations and intentions to smoke: Implications for tobacco control. Tobacco control. 2004 Sep 1;13(3):237-43.</a:t>
            </a:r>
            <a:endParaRPr/>
          </a:p>
          <a:p>
            <a:pPr indent="0" lvl="0" marL="0" rtl="0" algn="l">
              <a:spcBef>
                <a:spcPts val="0"/>
              </a:spcBef>
              <a:spcAft>
                <a:spcPts val="0"/>
              </a:spcAft>
              <a:buClr>
                <a:schemeClr val="dk1"/>
              </a:buClr>
              <a:buSzPts val="1200"/>
              <a:buFont typeface="Calibri"/>
              <a:buNone/>
            </a:pPr>
            <a:r>
              <a:rPr lang="en-US" sz="1200"/>
              <a:t>11. Ross H, Chaloupka FJ. The effect of cigarette prices on youth smoking. Health economics. 2003 Mar;12(3):217-30.</a:t>
            </a:r>
            <a:endParaRPr/>
          </a:p>
          <a:p>
            <a:pPr indent="0" lvl="0" marL="0" rtl="0" algn="l">
              <a:spcBef>
                <a:spcPts val="0"/>
              </a:spcBef>
              <a:spcAft>
                <a:spcPts val="0"/>
              </a:spcAft>
              <a:buClr>
                <a:schemeClr val="dk1"/>
              </a:buClr>
              <a:buSzPts val="1200"/>
              <a:buFont typeface="Calibri"/>
              <a:buNone/>
            </a:pPr>
            <a:r>
              <a:rPr lang="en-US" sz="1200"/>
              <a:t>12. Tworek C, Yamaguchi R, Kloska DD, Emery S, Barker DC, Giovino GA, O’Malley PM, Chaloupka FJ. State-level tobacco control policies and youth smoking cessation measures. Health Policy. 2010 Oct 1;97(2-3):136-44.</a:t>
            </a:r>
            <a:endParaRPr/>
          </a:p>
          <a:p>
            <a:pPr indent="0" lvl="0" marL="0" rtl="0" algn="l">
              <a:spcBef>
                <a:spcPts val="0"/>
              </a:spcBef>
              <a:spcAft>
                <a:spcPts val="0"/>
              </a:spcAft>
              <a:buClr>
                <a:schemeClr val="dk1"/>
              </a:buClr>
              <a:buSzPts val="1200"/>
              <a:buFont typeface="Calibri"/>
              <a:buNone/>
            </a:pPr>
            <a:r>
              <a:rPr lang="en-US" sz="1200"/>
              <a:t>13. Tworek, C, Giovino G, Cummings KM, Hyland A, Chaloupka FJ. 2011. Youth Access Tobacco Possession, Use and Purchase Laws: Measures of State and Local Enforcement. ImpacTeen Research Paper No. 41. Chicago: University of Illinois at Chicago. December. https://tobacconomics.org/research/youth-access-tobacco-possession-use-and-purchase-laws-measures-of-state-and-local-enforcement/</a:t>
            </a:r>
            <a:endParaRPr/>
          </a:p>
          <a:p>
            <a:pPr indent="0" lvl="0" marL="0" rtl="0" algn="l">
              <a:spcBef>
                <a:spcPts val="0"/>
              </a:spcBef>
              <a:spcAft>
                <a:spcPts val="0"/>
              </a:spcAft>
              <a:buClr>
                <a:schemeClr val="dk1"/>
              </a:buClr>
              <a:buSzPts val="1200"/>
              <a:buFont typeface="Calibri"/>
              <a:buNone/>
            </a:pPr>
            <a:r>
              <a:rPr lang="en-US" sz="1200"/>
              <a:t>14. Naya Family Center. 2017. A Policy to Increase the Minimum Legal Sales Age for Tobacco and Nicotine Products from 18 to 21: Health Equity Implications. T21 Policy Health Equity Impact Assessment Technical Report. June. https://multco.us/file/64396/download</a:t>
            </a:r>
            <a:endParaRPr/>
          </a:p>
          <a:p>
            <a:pPr indent="0" lvl="0" marL="0" rtl="0" algn="l">
              <a:spcBef>
                <a:spcPts val="0"/>
              </a:spcBef>
              <a:spcAft>
                <a:spcPts val="0"/>
              </a:spcAft>
              <a:buNone/>
            </a:pPr>
            <a:r>
              <a:rPr lang="en-US"/>
              <a:t>The Merchants, Not the Customers: Resisting the Alcohol and Tobacco Industries’ Strategy to Blame Young People for Illegal Alcohol and Tobacco Sales</a:t>
            </a:r>
            <a:endParaRPr/>
          </a:p>
          <a:p>
            <a:pPr indent="0" lvl="0" marL="0" rtl="0" algn="l">
              <a:spcBef>
                <a:spcPts val="0"/>
              </a:spcBef>
              <a:spcAft>
                <a:spcPts val="0"/>
              </a:spcAft>
              <a:buNone/>
            </a:pPr>
            <a:r>
              <a:rPr lang="en-US"/>
              <a:t>https://doi.org/10.2307/3342619</a:t>
            </a:r>
            <a:endParaRPr/>
          </a:p>
          <a:p>
            <a:pPr indent="0" lvl="0" marL="0" rtl="0" algn="l">
              <a:spcBef>
                <a:spcPts val="0"/>
              </a:spcBef>
              <a:spcAft>
                <a:spcPts val="0"/>
              </a:spcAft>
              <a:buClr>
                <a:schemeClr val="dk1"/>
              </a:buClr>
              <a:buSzPts val="1200"/>
              <a:buFont typeface="Calibri"/>
              <a:buNone/>
            </a:pPr>
            <a:r>
              <a:t/>
            </a:r>
            <a:endParaRPr sz="1200"/>
          </a:p>
        </p:txBody>
      </p:sp>
      <p:sp>
        <p:nvSpPr>
          <p:cNvPr id="612" name="Google Shape;612;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Sources:</a:t>
            </a:r>
            <a:endParaRPr/>
          </a:p>
          <a:p>
            <a:pPr indent="0" lvl="0" marL="0" rtl="0" algn="l">
              <a:spcBef>
                <a:spcPts val="0"/>
              </a:spcBef>
              <a:spcAft>
                <a:spcPts val="0"/>
              </a:spcAft>
              <a:buNone/>
            </a:pPr>
            <a:r>
              <a:rPr lang="en-US"/>
              <a:t>Reducing the Illegal Sales of Cigarettes to Minors: Analysis of Alternative Enforcement Schedules</a:t>
            </a:r>
            <a:endParaRPr/>
          </a:p>
          <a:p>
            <a:pPr indent="0" lvl="0" marL="0" rtl="0" algn="l">
              <a:spcBef>
                <a:spcPts val="0"/>
              </a:spcBef>
              <a:spcAft>
                <a:spcPts val="0"/>
              </a:spcAft>
              <a:buNone/>
            </a:pPr>
            <a:r>
              <a:rPr lang="en-US"/>
              <a:t>https://doi.org/10.1901/jaba.1996.29-333</a:t>
            </a:r>
            <a:endParaRPr/>
          </a:p>
          <a:p>
            <a:pPr indent="0" lvl="0" marL="0" rtl="0" algn="l">
              <a:spcBef>
                <a:spcPts val="0"/>
              </a:spcBef>
              <a:spcAft>
                <a:spcPts val="0"/>
              </a:spcAft>
              <a:buNone/>
            </a:pPr>
            <a:r>
              <a:rPr lang="en-US"/>
              <a:t>The Merchants, Not the Customers: Resisting the Alcohol and Tobacco Industries’ Strategy to Blame Young People for Illegal Alcohol and Tobacco Sales</a:t>
            </a:r>
            <a:endParaRPr/>
          </a:p>
          <a:p>
            <a:pPr indent="0" lvl="0" marL="0" rtl="0" algn="l">
              <a:spcBef>
                <a:spcPts val="0"/>
              </a:spcBef>
              <a:spcAft>
                <a:spcPts val="0"/>
              </a:spcAft>
              <a:buNone/>
            </a:pPr>
            <a:r>
              <a:rPr lang="en-US"/>
              <a:t>https://doi.org/10.2307/3342619</a:t>
            </a:r>
            <a:endParaRPr/>
          </a:p>
          <a:p>
            <a:pPr indent="0" lvl="0" marL="0" rtl="0" algn="l">
              <a:spcBef>
                <a:spcPts val="0"/>
              </a:spcBef>
              <a:spcAft>
                <a:spcPts val="0"/>
              </a:spcAft>
              <a:buNone/>
            </a:pPr>
            <a:r>
              <a:rPr lang="en-US"/>
              <a:t>Regulating the tobacco retail environment: beyond reducing sales to minors</a:t>
            </a:r>
            <a:endParaRPr/>
          </a:p>
          <a:p>
            <a:pPr indent="0" lvl="0" marL="0" rtl="0" algn="l">
              <a:spcBef>
                <a:spcPts val="0"/>
              </a:spcBef>
              <a:spcAft>
                <a:spcPts val="0"/>
              </a:spcAft>
              <a:buNone/>
            </a:pPr>
            <a:r>
              <a:rPr lang="en-US"/>
              <a:t>http://dx.doi.org/10.1136/tc.2009.031724</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30" name="Google Shape;630;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https://www.columbus.gov/publichealth/programs/Tobacco-21/Download-the-Tobacco-21-Sign/</a:t>
            </a:r>
            <a:endParaRPr/>
          </a:p>
          <a:p>
            <a:pPr indent="0" lvl="0" marL="0" marR="0" rtl="0" algn="l">
              <a:lnSpc>
                <a:spcPct val="100000"/>
              </a:lnSpc>
              <a:spcBef>
                <a:spcPts val="0"/>
              </a:spcBef>
              <a:spcAft>
                <a:spcPts val="0"/>
              </a:spcAft>
              <a:buClr>
                <a:schemeClr val="dk1"/>
              </a:buClr>
              <a:buSzPts val="1200"/>
              <a:buFont typeface="Calibri"/>
              <a:buNone/>
            </a:pPr>
            <a:r>
              <a:rPr lang="en-US" sz="1200"/>
              <a:t>Opportunity to build relationship with retailers and keep in mind their position in communities and the vulnerability of their staff as well to penalties</a:t>
            </a:r>
            <a:endParaRPr/>
          </a:p>
          <a:p>
            <a:pPr indent="0" lvl="0" marL="0" rtl="0" algn="l">
              <a:spcBef>
                <a:spcPts val="0"/>
              </a:spcBef>
              <a:spcAft>
                <a:spcPts val="0"/>
              </a:spcAft>
              <a:buNone/>
            </a:pPr>
            <a:r>
              <a:t/>
            </a:r>
            <a:endParaRPr/>
          </a:p>
        </p:txBody>
      </p:sp>
      <p:sp>
        <p:nvSpPr>
          <p:cNvPr id="644" name="Google Shape;644;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lt1"/>
                </a:solidFill>
                <a:latin typeface="Calibri"/>
                <a:ea typeface="Calibri"/>
                <a:cs typeface="Calibri"/>
                <a:sym typeface="Calibri"/>
              </a:rPr>
              <a:t>Spindle, Tory R, Hiler, Marzena M, Cooke, Megan, Eissenberg, Thomas, Kendler, Kenneth S, &amp; Dick, Danielle. (2016). Electronic Cigarette Use and Uptake of Cigarette Smoking: A Longitudinal Examination of U.S. College Students. </a:t>
            </a:r>
            <a:r>
              <a:rPr b="0" i="1" lang="en-US" sz="1200">
                <a:solidFill>
                  <a:schemeClr val="lt1"/>
                </a:solidFill>
                <a:latin typeface="Calibri"/>
                <a:ea typeface="Calibri"/>
                <a:cs typeface="Calibri"/>
                <a:sym typeface="Calibri"/>
              </a:rPr>
              <a:t>Addictive Behaviors</a:t>
            </a:r>
            <a:r>
              <a:rPr b="0" i="0" lang="en-US" sz="1200">
                <a:solidFill>
                  <a:schemeClr val="lt1"/>
                </a:solidFill>
                <a:latin typeface="Calibri"/>
                <a:ea typeface="Calibri"/>
                <a:cs typeface="Calibri"/>
                <a:sym typeface="Calibri"/>
              </a:rPr>
              <a:t>, </a:t>
            </a:r>
            <a:r>
              <a:rPr b="0" i="1" lang="en-US" sz="1200">
                <a:solidFill>
                  <a:schemeClr val="lt1"/>
                </a:solidFill>
                <a:latin typeface="Calibri"/>
                <a:ea typeface="Calibri"/>
                <a:cs typeface="Calibri"/>
                <a:sym typeface="Calibri"/>
              </a:rPr>
              <a:t>67</a:t>
            </a:r>
            <a:r>
              <a:rPr b="0" i="0" lang="en-US" sz="1200">
                <a:solidFill>
                  <a:schemeClr val="lt1"/>
                </a:solidFill>
                <a:latin typeface="Calibri"/>
                <a:ea typeface="Calibri"/>
                <a:cs typeface="Calibri"/>
                <a:sym typeface="Calibri"/>
              </a:rPr>
              <a:t>, 66–72. Journal Article, England: Elsevier Ltd.</a:t>
            </a:r>
            <a:endParaRPr/>
          </a:p>
          <a:p>
            <a:pPr indent="0" lvl="0" marL="0" marR="0" rtl="0" algn="l">
              <a:lnSpc>
                <a:spcPct val="100000"/>
              </a:lnSpc>
              <a:spcBef>
                <a:spcPts val="0"/>
              </a:spcBef>
              <a:spcAft>
                <a:spcPts val="0"/>
              </a:spcAft>
              <a:buClr>
                <a:schemeClr val="lt1"/>
              </a:buClr>
              <a:buSzPts val="1200"/>
              <a:buFont typeface="Calibri"/>
              <a:buNone/>
            </a:pPr>
            <a:r>
              <a:rPr b="0" i="0" lang="en-US" sz="1200">
                <a:solidFill>
                  <a:schemeClr val="lt1"/>
                </a:solidFill>
                <a:latin typeface="Calibri"/>
                <a:ea typeface="Calibri"/>
                <a:cs typeface="Calibri"/>
                <a:sym typeface="Calibri"/>
              </a:rPr>
              <a:t>Michael Windle, Regine Haardörfer, Steven A. Lloyd, Bruce Foster &amp; Carla J. Berg (2017) Social Influences on College Student Use of Tobacco Products, Alcohol, and Marijuana, Substance Use &amp; Misuse, 52:9, 1111-1119, DOI: </a:t>
            </a:r>
            <a:r>
              <a:rPr b="0" i="0" lang="en-US" sz="1200" u="sng">
                <a:solidFill>
                  <a:schemeClr val="lt1"/>
                </a:solidFill>
                <a:latin typeface="Calibri"/>
                <a:ea typeface="Calibri"/>
                <a:cs typeface="Calibri"/>
                <a:sym typeface="Calibri"/>
                <a:hlinkClick r:id="rId2">
                  <a:extLst>
                    <a:ext uri="{A12FA001-AC4F-418D-AE19-62706E023703}">
                      <ahyp:hlinkClr val="tx"/>
                    </a:ext>
                  </a:extLst>
                </a:hlinkClick>
              </a:rPr>
              <a:t>10.1080/10826084.2017.1290116</a:t>
            </a:r>
            <a:endParaRPr/>
          </a:p>
          <a:p>
            <a:pPr indent="0" lvl="0" marL="0" marR="0" rtl="0" algn="l">
              <a:lnSpc>
                <a:spcPct val="100000"/>
              </a:lnSpc>
              <a:spcBef>
                <a:spcPts val="0"/>
              </a:spcBef>
              <a:spcAft>
                <a:spcPts val="0"/>
              </a:spcAft>
              <a:buClr>
                <a:schemeClr val="lt1"/>
              </a:buClr>
              <a:buSzPts val="1200"/>
              <a:buFont typeface="Calibri"/>
              <a:buNone/>
            </a:pPr>
            <a:r>
              <a:rPr lang="en-US"/>
              <a:t>Hart, E. P., Sears, C. G., Hart, J. L., &amp; Walker, K. L. (2017). Electronic Cigarettes and Communication: An Examination of College Students' Perceptions of Safety and Use. </a:t>
            </a:r>
            <a:r>
              <a:rPr i="1" lang="en-US"/>
              <a:t>Kentucky journal of communication</a:t>
            </a:r>
            <a:r>
              <a:rPr lang="en-US"/>
              <a:t>, </a:t>
            </a:r>
            <a:r>
              <a:rPr i="1" lang="en-US"/>
              <a:t>36</a:t>
            </a:r>
            <a:r>
              <a:rPr lang="en-US"/>
              <a:t>(1), 35–51.</a:t>
            </a:r>
            <a:endParaRPr/>
          </a:p>
          <a:p>
            <a:pPr indent="0" lvl="0" marL="0" marR="0" rtl="0" algn="l">
              <a:lnSpc>
                <a:spcPct val="100000"/>
              </a:lnSpc>
              <a:spcBef>
                <a:spcPts val="0"/>
              </a:spcBef>
              <a:spcAft>
                <a:spcPts val="0"/>
              </a:spcAft>
              <a:buClr>
                <a:schemeClr val="lt1"/>
              </a:buClr>
              <a:buSzPts val="1200"/>
              <a:buFont typeface="Calibri"/>
              <a:buNone/>
            </a:pPr>
            <a:r>
              <a:rPr lang="en-US"/>
              <a:t>Trumbo, C. W., &amp; Harper, R. (2016). A Comparison of Students and Non-Students with Respect to Orientation Toward E-cigarettes. </a:t>
            </a:r>
            <a:r>
              <a:rPr i="1" lang="en-US"/>
              <a:t>Journal of public health research</a:t>
            </a:r>
            <a:r>
              <a:rPr lang="en-US"/>
              <a:t>, </a:t>
            </a:r>
            <a:r>
              <a:rPr i="1" lang="en-US"/>
              <a:t>5</a:t>
            </a:r>
            <a:r>
              <a:rPr lang="en-US"/>
              <a:t>(2), 595. </a:t>
            </a:r>
            <a:r>
              <a:rPr lang="en-US" u="sng">
                <a:solidFill>
                  <a:schemeClr val="hlink"/>
                </a:solidFill>
                <a:hlinkClick r:id="rId3"/>
              </a:rPr>
              <a:t>https://doi.org/10.4081/jphr.2016.595</a:t>
            </a:r>
            <a:endParaRPr/>
          </a:p>
          <a:p>
            <a:pPr indent="0" lvl="0" marL="0" marR="0" rtl="0" algn="l">
              <a:lnSpc>
                <a:spcPct val="100000"/>
              </a:lnSpc>
              <a:spcBef>
                <a:spcPts val="0"/>
              </a:spcBef>
              <a:spcAft>
                <a:spcPts val="0"/>
              </a:spcAft>
              <a:buClr>
                <a:schemeClr val="lt1"/>
              </a:buClr>
              <a:buSzPts val="1200"/>
              <a:buFont typeface="Calibri"/>
              <a:buNone/>
            </a:pPr>
            <a:r>
              <a:t/>
            </a:r>
            <a:endParaRPr/>
          </a:p>
        </p:txBody>
      </p:sp>
      <p:sp>
        <p:nvSpPr>
          <p:cNvPr id="655" name="Google Shape;655;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u="sng">
                <a:solidFill>
                  <a:schemeClr val="hlink"/>
                </a:solidFill>
                <a:hlinkClick r:id="rId2"/>
              </a:rPr>
              <a:t>To start, it is important to note tobacco is the number 1 cause of early death in the United States. Cigarette smoking is destructive to the body, causing conditions such as cancer, heart and lung disease. </a:t>
            </a:r>
            <a:endParaRPr/>
          </a:p>
          <a:p>
            <a:pPr indent="0" lvl="0" marL="0" rtl="0" algn="l">
              <a:spcBef>
                <a:spcPts val="0"/>
              </a:spcBef>
              <a:spcAft>
                <a:spcPts val="0"/>
              </a:spcAft>
              <a:buNone/>
            </a:pPr>
            <a:r>
              <a:t/>
            </a:r>
            <a:endParaRPr u="sng">
              <a:solidFill>
                <a:schemeClr val="hlink"/>
              </a:solidFill>
              <a:hlinkClick r:id="rId3"/>
            </a:endParaRPr>
          </a:p>
          <a:p>
            <a:pPr indent="0" lvl="0" marL="0" rtl="0" algn="l">
              <a:spcBef>
                <a:spcPts val="0"/>
              </a:spcBef>
              <a:spcAft>
                <a:spcPts val="0"/>
              </a:spcAft>
              <a:buNone/>
            </a:pPr>
            <a:r>
              <a:rPr lang="en-US" u="sng">
                <a:solidFill>
                  <a:schemeClr val="hlink"/>
                </a:solidFill>
                <a:hlinkClick r:id="rId4"/>
              </a:rPr>
              <a:t>Sources:</a:t>
            </a:r>
            <a:endParaRPr/>
          </a:p>
          <a:p>
            <a:pPr indent="0" lvl="0" marL="0" rtl="0" algn="l">
              <a:spcBef>
                <a:spcPts val="0"/>
              </a:spcBef>
              <a:spcAft>
                <a:spcPts val="0"/>
              </a:spcAft>
              <a:buNone/>
            </a:pPr>
            <a:r>
              <a:rPr lang="en-US" u="sng">
                <a:solidFill>
                  <a:schemeClr val="hlink"/>
                </a:solidFill>
                <a:hlinkClick r:id="rId5"/>
              </a:rPr>
              <a:t>https://www.cdc.gov/tobacco/data_statistics/fact_sheets/health_effects/tobacco_related_mortality/index.htm</a:t>
            </a:r>
            <a:endParaRPr/>
          </a:p>
          <a:p>
            <a:pPr indent="0" lvl="0" marL="0" rtl="0" algn="l">
              <a:spcBef>
                <a:spcPts val="0"/>
              </a:spcBef>
              <a:spcAft>
                <a:spcPts val="0"/>
              </a:spcAft>
              <a:buNone/>
            </a:pPr>
            <a:r>
              <a:rPr lang="en-US" u="sng">
                <a:solidFill>
                  <a:schemeClr val="hlink"/>
                </a:solidFill>
                <a:hlinkClick r:id="rId6"/>
              </a:rPr>
              <a:t>https://www.cdc.gov/tobacco/infographics/health-effects/index.htm</a:t>
            </a:r>
            <a:endParaRPr/>
          </a:p>
        </p:txBody>
      </p:sp>
      <p:sp>
        <p:nvSpPr>
          <p:cNvPr id="306" name="Google Shape;30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2" name="Google Shape;712;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MiPHY can provide local information to know where [CITY OR COUNTY] stands in relation to the rest of Michigan</a:t>
            </a:r>
            <a:endParaRPr/>
          </a:p>
        </p:txBody>
      </p:sp>
      <p:sp>
        <p:nvSpPr>
          <p:cNvPr id="713" name="Google Shape;713;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6" name="Google Shape;726;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Background/context for federal vs. Synar compliance checks</a:t>
            </a:r>
            <a:endParaRPr/>
          </a:p>
        </p:txBody>
      </p:sp>
      <p:sp>
        <p:nvSpPr>
          <p:cNvPr id="727" name="Google Shape;727;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Goal to increase comprehensiveness and improve enforcement</a:t>
            </a:r>
            <a:endParaRPr/>
          </a:p>
        </p:txBody>
      </p:sp>
      <p:sp>
        <p:nvSpPr>
          <p:cNvPr id="734" name="Google Shape;734;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u="sng">
                <a:solidFill>
                  <a:schemeClr val="hlink"/>
                </a:solidFill>
                <a:hlinkClick r:id="rId2"/>
              </a:rPr>
              <a:t>CDC data for US adults</a:t>
            </a:r>
            <a:endParaRPr/>
          </a:p>
          <a:p>
            <a:pPr indent="0" lvl="0" marL="0" rtl="0" algn="l">
              <a:spcBef>
                <a:spcPts val="0"/>
              </a:spcBef>
              <a:spcAft>
                <a:spcPts val="0"/>
              </a:spcAft>
              <a:buNone/>
            </a:pPr>
            <a:r>
              <a:t/>
            </a:r>
            <a:endParaRPr u="sng">
              <a:solidFill>
                <a:schemeClr val="hlink"/>
              </a:solidFill>
              <a:hlinkClick r:id="rId3"/>
            </a:endParaRPr>
          </a:p>
          <a:p>
            <a:pPr indent="0" lvl="0" marL="0" rtl="0" algn="l">
              <a:spcBef>
                <a:spcPts val="0"/>
              </a:spcBef>
              <a:spcAft>
                <a:spcPts val="0"/>
              </a:spcAft>
              <a:buNone/>
            </a:pPr>
            <a:r>
              <a:rPr lang="en-US" u="sng">
                <a:solidFill>
                  <a:schemeClr val="hlink"/>
                </a:solidFill>
                <a:hlinkClick r:id="rId4"/>
              </a:rPr>
              <a:t>https://www.cdc.gov/mmwr/volumes/67/wr/mm6744a2.htm</a:t>
            </a:r>
            <a:endParaRPr/>
          </a:p>
        </p:txBody>
      </p:sp>
      <p:sp>
        <p:nvSpPr>
          <p:cNvPr id="326" name="Google Shape;32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dk1"/>
                </a:solidFill>
                <a:hlinkClick r:id="rId2">
                  <a:extLst>
                    <a:ext uri="{A12FA001-AC4F-418D-AE19-62706E023703}">
                      <ahyp:hlinkClr val="tx"/>
                    </a:ext>
                  </a:extLst>
                </a:hlinkClick>
              </a:rPr>
              <a:t>Cigarette use is also decreasing for youth, but e-cigarette use has greatly increased in the past few years</a:t>
            </a:r>
            <a:endParaRPr/>
          </a:p>
          <a:p>
            <a:pPr indent="0" lvl="0" marL="0" rtl="0" algn="l">
              <a:spcBef>
                <a:spcPts val="0"/>
              </a:spcBef>
              <a:spcAft>
                <a:spcPts val="0"/>
              </a:spcAft>
              <a:buNone/>
            </a:pPr>
            <a:r>
              <a:t/>
            </a:r>
            <a:endParaRPr u="sng">
              <a:solidFill>
                <a:srgbClr val="0563C1"/>
              </a:solidFill>
              <a:hlinkClick r:id="rId3">
                <a:extLst>
                  <a:ext uri="{A12FA001-AC4F-418D-AE19-62706E023703}">
                    <ahyp:hlinkClr val="tx"/>
                  </a:ext>
                </a:extLst>
              </a:hlinkClick>
            </a:endParaRPr>
          </a:p>
          <a:p>
            <a:pPr indent="0" lvl="0" marL="0" rtl="0" algn="l">
              <a:spcBef>
                <a:spcPts val="0"/>
              </a:spcBef>
              <a:spcAft>
                <a:spcPts val="0"/>
              </a:spcAft>
              <a:buNone/>
            </a:pPr>
            <a:r>
              <a:rPr lang="en-US" u="sng">
                <a:solidFill>
                  <a:srgbClr val="0563C1"/>
                </a:solidFill>
                <a:hlinkClick r:id="rId4">
                  <a:extLst>
                    <a:ext uri="{A12FA001-AC4F-418D-AE19-62706E023703}">
                      <ahyp:hlinkClr val="tx"/>
                    </a:ext>
                  </a:extLst>
                </a:hlinkClick>
              </a:rPr>
              <a:t>https://www.cdc.gov/tobacco/data_statistics/surveys/nyts/index.htm</a:t>
            </a:r>
            <a:endParaRPr/>
          </a:p>
        </p:txBody>
      </p:sp>
      <p:sp>
        <p:nvSpPr>
          <p:cNvPr id="333" name="Google Shape;33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Change graphics to be county-specific using MiPHY: </a:t>
            </a:r>
            <a:r>
              <a:rPr lang="en-US" sz="1200" u="sng">
                <a:solidFill>
                  <a:schemeClr val="hlink"/>
                </a:solidFill>
                <a:hlinkClick r:id="rId2"/>
              </a:rPr>
              <a:t>https://mdoe.state.mi.us/schoolhealthsurveys/ExternalReports/CountyReportGeneration.aspx</a:t>
            </a:r>
            <a:endParaRPr/>
          </a:p>
        </p:txBody>
      </p:sp>
      <p:sp>
        <p:nvSpPr>
          <p:cNvPr id="340" name="Google Shape;34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2017-2018 data</a:t>
            </a:r>
            <a:endParaRPr/>
          </a:p>
          <a:p>
            <a:pPr indent="0" lvl="0" marL="0" marR="0" rtl="0" algn="l">
              <a:lnSpc>
                <a:spcPct val="100000"/>
              </a:lnSpc>
              <a:spcBef>
                <a:spcPts val="0"/>
              </a:spcBef>
              <a:spcAft>
                <a:spcPts val="0"/>
              </a:spcAft>
              <a:buClr>
                <a:schemeClr val="dk1"/>
              </a:buClr>
              <a:buSzPts val="1200"/>
              <a:buFont typeface="Calibri"/>
              <a:buNone/>
            </a:pPr>
            <a:r>
              <a:rPr lang="en-US"/>
              <a:t>Change graphics to be county-specific using MiPHY: </a:t>
            </a:r>
            <a:r>
              <a:rPr lang="en-US" sz="1200" u="sng">
                <a:solidFill>
                  <a:schemeClr val="hlink"/>
                </a:solidFill>
                <a:hlinkClick r:id="rId2"/>
              </a:rPr>
              <a:t>https://mdoe.state.mi.us/schoolhealthsurveys/ExternalReports/CountyReportGeneration.aspx</a:t>
            </a:r>
            <a:endParaRPr/>
          </a:p>
          <a:p>
            <a:pPr indent="0" lvl="0" marL="0" rtl="0" algn="l">
              <a:spcBef>
                <a:spcPts val="0"/>
              </a:spcBef>
              <a:spcAft>
                <a:spcPts val="0"/>
              </a:spcAft>
              <a:buNone/>
            </a:pPr>
            <a:r>
              <a:t/>
            </a:r>
            <a:endParaRPr/>
          </a:p>
        </p:txBody>
      </p:sp>
      <p:sp>
        <p:nvSpPr>
          <p:cNvPr id="349" name="Google Shape;34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47"/>
          <p:cNvGrpSpPr/>
          <p:nvPr/>
        </p:nvGrpSpPr>
        <p:grpSpPr>
          <a:xfrm>
            <a:off x="0" y="-2373"/>
            <a:ext cx="12192000" cy="6867027"/>
            <a:chOff x="0" y="-2373"/>
            <a:chExt cx="12192000" cy="6867027"/>
          </a:xfrm>
        </p:grpSpPr>
        <p:sp>
          <p:nvSpPr>
            <p:cNvPr id="28" name="Google Shape;28;p4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7"/>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7"/>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7"/>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7"/>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7"/>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7"/>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5" name="Google Shape;35;p47"/>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7"/>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440"/>
              <a:buNone/>
              <a:defRPr cap="none">
                <a:solidFill>
                  <a:schemeClr val="accent1"/>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7" name="Google Shape;37;p47"/>
          <p:cNvSpPr txBox="1"/>
          <p:nvPr>
            <p:ph idx="10" type="dt"/>
          </p:nvPr>
        </p:nvSpPr>
        <p:spPr>
          <a:xfrm rot="5400000">
            <a:off x="10089390" y="1792223"/>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7"/>
          <p:cNvSpPr txBox="1"/>
          <p:nvPr>
            <p:ph idx="11" type="ftr"/>
          </p:nvPr>
        </p:nvSpPr>
        <p:spPr>
          <a:xfrm rot="5400000">
            <a:off x="8959592" y="3226820"/>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7"/>
          <p:cNvSpPr txBox="1"/>
          <p:nvPr>
            <p:ph idx="12" type="sldNum"/>
          </p:nvPr>
        </p:nvSpPr>
        <p:spPr>
          <a:xfrm>
            <a:off x="10351008" y="292608"/>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27" name="Shape 127"/>
        <p:cNvGrpSpPr/>
        <p:nvPr/>
      </p:nvGrpSpPr>
      <p:grpSpPr>
        <a:xfrm>
          <a:off x="0" y="0"/>
          <a:ext cx="0" cy="0"/>
          <a:chOff x="0" y="0"/>
          <a:chExt cx="0" cy="0"/>
        </a:xfrm>
      </p:grpSpPr>
      <p:grpSp>
        <p:nvGrpSpPr>
          <p:cNvPr id="128" name="Google Shape;128;p58"/>
          <p:cNvGrpSpPr/>
          <p:nvPr/>
        </p:nvGrpSpPr>
        <p:grpSpPr>
          <a:xfrm>
            <a:off x="0" y="-2373"/>
            <a:ext cx="12192000" cy="6867027"/>
            <a:chOff x="0" y="-2373"/>
            <a:chExt cx="12192000" cy="6867027"/>
          </a:xfrm>
        </p:grpSpPr>
        <p:sp>
          <p:nvSpPr>
            <p:cNvPr id="129" name="Google Shape;129;p5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8"/>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8"/>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8"/>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8"/>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8"/>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8"/>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8"/>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37" name="Google Shape;137;p58"/>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9" name="Google Shape;139;p58"/>
          <p:cNvSpPr txBox="1"/>
          <p:nvPr>
            <p:ph type="title"/>
          </p:nvPr>
        </p:nvSpPr>
        <p:spPr>
          <a:xfrm>
            <a:off x="1153907" y="1693332"/>
            <a:ext cx="3860260" cy="173566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58"/>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41" name="Google Shape;141;p58"/>
          <p:cNvSpPr txBox="1"/>
          <p:nvPr>
            <p:ph idx="1" type="body"/>
          </p:nvPr>
        </p:nvSpPr>
        <p:spPr>
          <a:xfrm>
            <a:off x="1154955" y="3657600"/>
            <a:ext cx="3859212"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42" name="Google Shape;142;p58"/>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58"/>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5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46" name="Shape 146"/>
        <p:cNvGrpSpPr/>
        <p:nvPr/>
      </p:nvGrpSpPr>
      <p:grpSpPr>
        <a:xfrm>
          <a:off x="0" y="0"/>
          <a:ext cx="0" cy="0"/>
          <a:chOff x="0" y="0"/>
          <a:chExt cx="0" cy="0"/>
        </a:xfrm>
      </p:grpSpPr>
      <p:grpSp>
        <p:nvGrpSpPr>
          <p:cNvPr id="147" name="Google Shape;147;p59"/>
          <p:cNvGrpSpPr/>
          <p:nvPr/>
        </p:nvGrpSpPr>
        <p:grpSpPr>
          <a:xfrm>
            <a:off x="0" y="-2373"/>
            <a:ext cx="12192000" cy="6867027"/>
            <a:chOff x="0" y="-2373"/>
            <a:chExt cx="12192000" cy="6867027"/>
          </a:xfrm>
        </p:grpSpPr>
        <p:sp>
          <p:nvSpPr>
            <p:cNvPr id="148" name="Google Shape;148;p5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9"/>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9"/>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9"/>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9"/>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9"/>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9"/>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9"/>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6" name="Google Shape;156;p5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7" name="Google Shape;157;p59"/>
          <p:cNvSpPr txBox="1"/>
          <p:nvPr>
            <p:ph type="title"/>
          </p:nvPr>
        </p:nvSpPr>
        <p:spPr>
          <a:xfrm>
            <a:off x="1154956" y="4966674"/>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59"/>
          <p:cNvSpPr/>
          <p:nvPr>
            <p:ph idx="2" type="pic"/>
          </p:nvPr>
        </p:nvSpPr>
        <p:spPr>
          <a:xfrm>
            <a:off x="1154955" y="685800"/>
            <a:ext cx="8825658" cy="3429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59" name="Google Shape;159;p59"/>
          <p:cNvSpPr txBox="1"/>
          <p:nvPr>
            <p:ph idx="1" type="body"/>
          </p:nvPr>
        </p:nvSpPr>
        <p:spPr>
          <a:xfrm>
            <a:off x="1154956" y="553666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60" name="Google Shape;160;p59"/>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59"/>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5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164" name="Shape 164"/>
        <p:cNvGrpSpPr/>
        <p:nvPr/>
      </p:nvGrpSpPr>
      <p:grpSpPr>
        <a:xfrm>
          <a:off x="0" y="0"/>
          <a:ext cx="0" cy="0"/>
          <a:chOff x="0" y="0"/>
          <a:chExt cx="0" cy="0"/>
        </a:xfrm>
      </p:grpSpPr>
      <p:grpSp>
        <p:nvGrpSpPr>
          <p:cNvPr id="165" name="Google Shape;165;p60"/>
          <p:cNvGrpSpPr/>
          <p:nvPr/>
        </p:nvGrpSpPr>
        <p:grpSpPr>
          <a:xfrm>
            <a:off x="0" y="-2373"/>
            <a:ext cx="12192000" cy="6867027"/>
            <a:chOff x="0" y="-2373"/>
            <a:chExt cx="12192000" cy="6867027"/>
          </a:xfrm>
        </p:grpSpPr>
        <p:sp>
          <p:nvSpPr>
            <p:cNvPr id="166" name="Google Shape;166;p6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0"/>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0"/>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0"/>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0"/>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0"/>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0"/>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0"/>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74" name="Google Shape;174;p6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5" name="Google Shape;175;p60"/>
          <p:cNvSpPr txBox="1"/>
          <p:nvPr>
            <p:ph type="title"/>
          </p:nvPr>
        </p:nvSpPr>
        <p:spPr>
          <a:xfrm>
            <a:off x="1154954" y="1063416"/>
            <a:ext cx="8825659" cy="13797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60"/>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7" name="Google Shape;177;p60"/>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60"/>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6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6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181" name="Shape 181"/>
        <p:cNvGrpSpPr/>
        <p:nvPr/>
      </p:nvGrpSpPr>
      <p:grpSpPr>
        <a:xfrm>
          <a:off x="0" y="0"/>
          <a:ext cx="0" cy="0"/>
          <a:chOff x="0" y="0"/>
          <a:chExt cx="0" cy="0"/>
        </a:xfrm>
      </p:grpSpPr>
      <p:grpSp>
        <p:nvGrpSpPr>
          <p:cNvPr id="182" name="Google Shape;182;p61"/>
          <p:cNvGrpSpPr/>
          <p:nvPr/>
        </p:nvGrpSpPr>
        <p:grpSpPr>
          <a:xfrm>
            <a:off x="0" y="-2373"/>
            <a:ext cx="12192000" cy="6867027"/>
            <a:chOff x="0" y="-2373"/>
            <a:chExt cx="12192000" cy="6867027"/>
          </a:xfrm>
        </p:grpSpPr>
        <p:sp>
          <p:nvSpPr>
            <p:cNvPr id="183" name="Google Shape;183;p6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61"/>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61"/>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1"/>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1"/>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1"/>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1"/>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1"/>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91" name="Google Shape;191;p6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2" name="Google Shape;192;p61"/>
          <p:cNvSpPr txBox="1"/>
          <p:nvPr/>
        </p:nvSpPr>
        <p:spPr>
          <a:xfrm>
            <a:off x="9719438" y="2631815"/>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600">
                <a:solidFill>
                  <a:schemeClr val="accent1"/>
                </a:solidFill>
                <a:latin typeface="Arial"/>
                <a:ea typeface="Arial"/>
                <a:cs typeface="Arial"/>
                <a:sym typeface="Arial"/>
              </a:rPr>
              <a:t>”</a:t>
            </a:r>
            <a:endParaRPr/>
          </a:p>
        </p:txBody>
      </p:sp>
      <p:sp>
        <p:nvSpPr>
          <p:cNvPr id="193" name="Google Shape;193;p61"/>
          <p:cNvSpPr txBox="1"/>
          <p:nvPr/>
        </p:nvSpPr>
        <p:spPr>
          <a:xfrm>
            <a:off x="898295" y="591093"/>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600">
                <a:solidFill>
                  <a:schemeClr val="accent1"/>
                </a:solidFill>
                <a:latin typeface="Arial"/>
                <a:ea typeface="Arial"/>
                <a:cs typeface="Arial"/>
                <a:sym typeface="Arial"/>
              </a:rPr>
              <a:t>“</a:t>
            </a:r>
            <a:endParaRPr/>
          </a:p>
        </p:txBody>
      </p:sp>
      <p:sp>
        <p:nvSpPr>
          <p:cNvPr id="194" name="Google Shape;194;p61"/>
          <p:cNvSpPr txBox="1"/>
          <p:nvPr>
            <p:ph type="title"/>
          </p:nvPr>
        </p:nvSpPr>
        <p:spPr>
          <a:xfrm>
            <a:off x="1581878" y="980517"/>
            <a:ext cx="8453906" cy="269824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61"/>
          <p:cNvSpPr txBox="1"/>
          <p:nvPr>
            <p:ph idx="1" type="body"/>
          </p:nvPr>
        </p:nvSpPr>
        <p:spPr>
          <a:xfrm>
            <a:off x="1945945" y="3678766"/>
            <a:ext cx="7725772"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chemeClr val="accent1"/>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96" name="Google Shape;196;p61"/>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97" name="Google Shape;197;p61"/>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61"/>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6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201" name="Shape 201"/>
        <p:cNvGrpSpPr/>
        <p:nvPr/>
      </p:nvGrpSpPr>
      <p:grpSpPr>
        <a:xfrm>
          <a:off x="0" y="0"/>
          <a:ext cx="0" cy="0"/>
          <a:chOff x="0" y="0"/>
          <a:chExt cx="0" cy="0"/>
        </a:xfrm>
      </p:grpSpPr>
      <p:sp>
        <p:nvSpPr>
          <p:cNvPr id="202" name="Google Shape;202;p6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62"/>
          <p:cNvSpPr txBox="1"/>
          <p:nvPr>
            <p:ph idx="1" type="body"/>
          </p:nvPr>
        </p:nvSpPr>
        <p:spPr>
          <a:xfrm>
            <a:off x="1154954" y="2617299"/>
            <a:ext cx="312916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4" name="Google Shape;204;p62"/>
          <p:cNvSpPr txBox="1"/>
          <p:nvPr>
            <p:ph idx="2" type="body"/>
          </p:nvPr>
        </p:nvSpPr>
        <p:spPr>
          <a:xfrm>
            <a:off x="1154954" y="3193561"/>
            <a:ext cx="3129168" cy="283349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5" name="Google Shape;205;p62"/>
          <p:cNvSpPr txBox="1"/>
          <p:nvPr>
            <p:ph idx="3" type="body"/>
          </p:nvPr>
        </p:nvSpPr>
        <p:spPr>
          <a:xfrm>
            <a:off x="4512721" y="2603502"/>
            <a:ext cx="314538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6" name="Google Shape;206;p62"/>
          <p:cNvSpPr txBox="1"/>
          <p:nvPr>
            <p:ph idx="4" type="body"/>
          </p:nvPr>
        </p:nvSpPr>
        <p:spPr>
          <a:xfrm>
            <a:off x="4512721" y="3193561"/>
            <a:ext cx="3145380" cy="2833495"/>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7" name="Google Shape;207;p62"/>
          <p:cNvSpPr txBox="1"/>
          <p:nvPr>
            <p:ph idx="5" type="body"/>
          </p:nvPr>
        </p:nvSpPr>
        <p:spPr>
          <a:xfrm>
            <a:off x="7886700" y="2617299"/>
            <a:ext cx="3161029" cy="576261"/>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8" name="Google Shape;208;p62"/>
          <p:cNvSpPr txBox="1"/>
          <p:nvPr>
            <p:ph idx="6" type="body"/>
          </p:nvPr>
        </p:nvSpPr>
        <p:spPr>
          <a:xfrm>
            <a:off x="7886700" y="3193561"/>
            <a:ext cx="3164719" cy="28334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09" name="Google Shape;209;p62"/>
          <p:cNvCxnSpPr/>
          <p:nvPr/>
        </p:nvCxnSpPr>
        <p:spPr>
          <a:xfrm>
            <a:off x="4403971" y="2569633"/>
            <a:ext cx="0" cy="3492499"/>
          </a:xfrm>
          <a:prstGeom prst="straightConnector1">
            <a:avLst/>
          </a:prstGeom>
          <a:noFill/>
          <a:ln cap="flat" cmpd="sng" w="12700">
            <a:solidFill>
              <a:schemeClr val="accent1">
                <a:alpha val="40784"/>
              </a:schemeClr>
            </a:solidFill>
            <a:prstDash val="solid"/>
            <a:round/>
            <a:headEnd len="sm" w="sm" type="none"/>
            <a:tailEnd len="sm" w="sm" type="none"/>
          </a:ln>
        </p:spPr>
      </p:cxnSp>
      <p:cxnSp>
        <p:nvCxnSpPr>
          <p:cNvPr id="210" name="Google Shape;210;p62"/>
          <p:cNvCxnSpPr/>
          <p:nvPr/>
        </p:nvCxnSpPr>
        <p:spPr>
          <a:xfrm>
            <a:off x="7772401" y="2569633"/>
            <a:ext cx="0" cy="3492499"/>
          </a:xfrm>
          <a:prstGeom prst="straightConnector1">
            <a:avLst/>
          </a:prstGeom>
          <a:noFill/>
          <a:ln cap="flat" cmpd="sng" w="12700">
            <a:solidFill>
              <a:schemeClr val="accent1">
                <a:alpha val="40784"/>
              </a:schemeClr>
            </a:solidFill>
            <a:prstDash val="solid"/>
            <a:round/>
            <a:headEnd len="sm" w="sm" type="none"/>
            <a:tailEnd len="sm" w="sm" type="none"/>
          </a:ln>
        </p:spPr>
      </p:cxnSp>
      <p:sp>
        <p:nvSpPr>
          <p:cNvPr id="211" name="Google Shape;211;p62"/>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62"/>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6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14" name="Shape 214"/>
        <p:cNvGrpSpPr/>
        <p:nvPr/>
      </p:nvGrpSpPr>
      <p:grpSpPr>
        <a:xfrm>
          <a:off x="0" y="0"/>
          <a:ext cx="0" cy="0"/>
          <a:chOff x="0" y="0"/>
          <a:chExt cx="0" cy="0"/>
        </a:xfrm>
      </p:grpSpPr>
      <p:sp>
        <p:nvSpPr>
          <p:cNvPr id="215" name="Google Shape;215;p6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63"/>
          <p:cNvSpPr txBox="1"/>
          <p:nvPr>
            <p:ph idx="1" type="body"/>
          </p:nvPr>
        </p:nvSpPr>
        <p:spPr>
          <a:xfrm>
            <a:off x="1154952" y="4532845"/>
            <a:ext cx="30504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7" name="Google Shape;217;p63"/>
          <p:cNvSpPr/>
          <p:nvPr>
            <p:ph idx="2" type="pic"/>
          </p:nvPr>
        </p:nvSpPr>
        <p:spPr>
          <a:xfrm>
            <a:off x="1334552"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8" name="Google Shape;218;p63"/>
          <p:cNvSpPr txBox="1"/>
          <p:nvPr>
            <p:ph idx="3" type="body"/>
          </p:nvPr>
        </p:nvSpPr>
        <p:spPr>
          <a:xfrm>
            <a:off x="1154953" y="5109107"/>
            <a:ext cx="3050437" cy="9179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9" name="Google Shape;219;p63"/>
          <p:cNvSpPr txBox="1"/>
          <p:nvPr>
            <p:ph idx="4" type="body"/>
          </p:nvPr>
        </p:nvSpPr>
        <p:spPr>
          <a:xfrm>
            <a:off x="4572537" y="4532846"/>
            <a:ext cx="3046766" cy="651156"/>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20" name="Google Shape;220;p63"/>
          <p:cNvSpPr/>
          <p:nvPr>
            <p:ph idx="5" type="pic"/>
          </p:nvPr>
        </p:nvSpPr>
        <p:spPr>
          <a:xfrm>
            <a:off x="4748463" y="2603500"/>
            <a:ext cx="2691241"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21" name="Google Shape;221;p63"/>
          <p:cNvSpPr txBox="1"/>
          <p:nvPr>
            <p:ph idx="6" type="body"/>
          </p:nvPr>
        </p:nvSpPr>
        <p:spPr>
          <a:xfrm>
            <a:off x="4568865" y="5184002"/>
            <a:ext cx="3050438" cy="84305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22" name="Google Shape;222;p63"/>
          <p:cNvSpPr txBox="1"/>
          <p:nvPr>
            <p:ph idx="7" type="body"/>
          </p:nvPr>
        </p:nvSpPr>
        <p:spPr>
          <a:xfrm>
            <a:off x="7983434" y="4532847"/>
            <a:ext cx="3050438" cy="651154"/>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23" name="Google Shape;223;p63"/>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24" name="Google Shape;224;p63"/>
          <p:cNvSpPr txBox="1"/>
          <p:nvPr>
            <p:ph idx="9" type="body"/>
          </p:nvPr>
        </p:nvSpPr>
        <p:spPr>
          <a:xfrm>
            <a:off x="7983434" y="5184001"/>
            <a:ext cx="3050437" cy="84305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25" name="Google Shape;225;p63"/>
          <p:cNvCxnSpPr/>
          <p:nvPr/>
        </p:nvCxnSpPr>
        <p:spPr>
          <a:xfrm>
            <a:off x="4388153" y="2603500"/>
            <a:ext cx="0" cy="3517594"/>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26" name="Google Shape;226;p63"/>
          <p:cNvCxnSpPr/>
          <p:nvPr/>
        </p:nvCxnSpPr>
        <p:spPr>
          <a:xfrm>
            <a:off x="7801905" y="2603500"/>
            <a:ext cx="0" cy="34925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27" name="Google Shape;227;p63"/>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63"/>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6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0" name="Shape 230"/>
        <p:cNvGrpSpPr/>
        <p:nvPr/>
      </p:nvGrpSpPr>
      <p:grpSpPr>
        <a:xfrm>
          <a:off x="0" y="0"/>
          <a:ext cx="0" cy="0"/>
          <a:chOff x="0" y="0"/>
          <a:chExt cx="0" cy="0"/>
        </a:xfrm>
      </p:grpSpPr>
      <p:sp>
        <p:nvSpPr>
          <p:cNvPr id="231" name="Google Shape;231;p64"/>
          <p:cNvSpPr txBox="1"/>
          <p:nvPr>
            <p:ph type="title"/>
          </p:nvPr>
        </p:nvSpPr>
        <p:spPr>
          <a:xfrm>
            <a:off x="1154953" y="973668"/>
            <a:ext cx="8825660"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64"/>
          <p:cNvSpPr txBox="1"/>
          <p:nvPr>
            <p:ph idx="1" type="body"/>
          </p:nvPr>
        </p:nvSpPr>
        <p:spPr>
          <a:xfrm rot="5400000">
            <a:off x="3827511" y="-69056"/>
            <a:ext cx="3416300" cy="876141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33" name="Google Shape;233;p64"/>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64"/>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6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36" name="Shape 236"/>
        <p:cNvGrpSpPr/>
        <p:nvPr/>
      </p:nvGrpSpPr>
      <p:grpSpPr>
        <a:xfrm>
          <a:off x="0" y="0"/>
          <a:ext cx="0" cy="0"/>
          <a:chOff x="0" y="0"/>
          <a:chExt cx="0" cy="0"/>
        </a:xfrm>
      </p:grpSpPr>
      <p:grpSp>
        <p:nvGrpSpPr>
          <p:cNvPr id="237" name="Google Shape;237;p65"/>
          <p:cNvGrpSpPr/>
          <p:nvPr/>
        </p:nvGrpSpPr>
        <p:grpSpPr>
          <a:xfrm>
            <a:off x="0" y="-2373"/>
            <a:ext cx="12192000" cy="6867027"/>
            <a:chOff x="0" y="-2373"/>
            <a:chExt cx="12192000" cy="6867027"/>
          </a:xfrm>
        </p:grpSpPr>
        <p:sp>
          <p:nvSpPr>
            <p:cNvPr id="238" name="Google Shape;238;p6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65"/>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65"/>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65"/>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65"/>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65"/>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65"/>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65"/>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65"/>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7" name="Google Shape;247;p6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8" name="Google Shape;248;p65"/>
          <p:cNvSpPr txBox="1"/>
          <p:nvPr>
            <p:ph type="title"/>
          </p:nvPr>
        </p:nvSpPr>
        <p:spPr>
          <a:xfrm rot="5400000">
            <a:off x="6909428" y="2945796"/>
            <a:ext cx="4748589" cy="141393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65"/>
          <p:cNvSpPr txBox="1"/>
          <p:nvPr>
            <p:ph idx="1" type="body"/>
          </p:nvPr>
        </p:nvSpPr>
        <p:spPr>
          <a:xfrm rot="5400000">
            <a:off x="1904432" y="528990"/>
            <a:ext cx="4748590" cy="6247546"/>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50" name="Google Shape;250;p65"/>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65"/>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6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6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1" name="Shape 271"/>
        <p:cNvGrpSpPr/>
        <p:nvPr/>
      </p:nvGrpSpPr>
      <p:grpSpPr>
        <a:xfrm>
          <a:off x="0" y="0"/>
          <a:ext cx="0" cy="0"/>
          <a:chOff x="0" y="0"/>
          <a:chExt cx="0" cy="0"/>
        </a:xfrm>
      </p:grpSpPr>
      <p:sp>
        <p:nvSpPr>
          <p:cNvPr id="272" name="Google Shape;272;p50"/>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50"/>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74" name="Google Shape;274;p50"/>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50"/>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5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1" name="Shape 41"/>
        <p:cNvGrpSpPr/>
        <p:nvPr/>
      </p:nvGrpSpPr>
      <p:grpSpPr>
        <a:xfrm>
          <a:off x="0" y="0"/>
          <a:ext cx="0" cy="0"/>
          <a:chOff x="0" y="0"/>
          <a:chExt cx="0" cy="0"/>
        </a:xfrm>
      </p:grpSpPr>
      <p:grpSp>
        <p:nvGrpSpPr>
          <p:cNvPr id="42" name="Google Shape;42;p51"/>
          <p:cNvGrpSpPr/>
          <p:nvPr/>
        </p:nvGrpSpPr>
        <p:grpSpPr>
          <a:xfrm>
            <a:off x="0" y="-2373"/>
            <a:ext cx="12192000" cy="6867027"/>
            <a:chOff x="0" y="-2373"/>
            <a:chExt cx="12192000" cy="6867027"/>
          </a:xfrm>
        </p:grpSpPr>
        <p:sp>
          <p:nvSpPr>
            <p:cNvPr id="43" name="Google Shape;43;p5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1"/>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1"/>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51"/>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1"/>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1"/>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1"/>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1"/>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1"/>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2" name="Google Shape;52;p5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3" name="Google Shape;53;p51"/>
          <p:cNvSpPr txBox="1"/>
          <p:nvPr>
            <p:ph type="title"/>
          </p:nvPr>
        </p:nvSpPr>
        <p:spPr>
          <a:xfrm>
            <a:off x="1154956" y="2677645"/>
            <a:ext cx="4351023" cy="22838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1"/>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5" name="Google Shape;55;p51"/>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1"/>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p49"/>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9"/>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 name="Google Shape;62;p49"/>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9"/>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5" name="Shape 65"/>
        <p:cNvGrpSpPr/>
        <p:nvPr/>
      </p:nvGrpSpPr>
      <p:grpSpPr>
        <a:xfrm>
          <a:off x="0" y="0"/>
          <a:ext cx="0" cy="0"/>
          <a:chOff x="0" y="0"/>
          <a:chExt cx="0" cy="0"/>
        </a:xfrm>
      </p:grpSpPr>
      <p:sp>
        <p:nvSpPr>
          <p:cNvPr id="66" name="Google Shape;66;p52"/>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2"/>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 name="Shape 70"/>
        <p:cNvGrpSpPr/>
        <p:nvPr/>
      </p:nvGrpSpPr>
      <p:grpSpPr>
        <a:xfrm>
          <a:off x="0" y="0"/>
          <a:ext cx="0" cy="0"/>
          <a:chOff x="0" y="0"/>
          <a:chExt cx="0" cy="0"/>
        </a:xfrm>
      </p:grpSpPr>
      <p:sp>
        <p:nvSpPr>
          <p:cNvPr id="71" name="Google Shape;71;p5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3"/>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3" name="Google Shape;73;p53"/>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4" name="Google Shape;74;p53"/>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3"/>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77" name="Shape 77"/>
        <p:cNvGrpSpPr/>
        <p:nvPr/>
      </p:nvGrpSpPr>
      <p:grpSpPr>
        <a:xfrm>
          <a:off x="0" y="0"/>
          <a:ext cx="0" cy="0"/>
          <a:chOff x="0" y="0"/>
          <a:chExt cx="0" cy="0"/>
        </a:xfrm>
      </p:grpSpPr>
      <p:grpSp>
        <p:nvGrpSpPr>
          <p:cNvPr id="78" name="Google Shape;78;p54"/>
          <p:cNvGrpSpPr/>
          <p:nvPr/>
        </p:nvGrpSpPr>
        <p:grpSpPr>
          <a:xfrm>
            <a:off x="0" y="-2373"/>
            <a:ext cx="12192000" cy="6867027"/>
            <a:chOff x="0" y="-2373"/>
            <a:chExt cx="12192000" cy="6867027"/>
          </a:xfrm>
        </p:grpSpPr>
        <p:sp>
          <p:nvSpPr>
            <p:cNvPr id="79" name="Google Shape;79;p5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4"/>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4"/>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4"/>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4"/>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4"/>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4"/>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4"/>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87" name="Google Shape;87;p5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88" name="Google Shape;88;p54"/>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54"/>
          <p:cNvSpPr txBox="1"/>
          <p:nvPr>
            <p:ph idx="1" type="body"/>
          </p:nvPr>
        </p:nvSpPr>
        <p:spPr>
          <a:xfrm>
            <a:off x="1154954" y="5033068"/>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0" name="Google Shape;90;p54"/>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54"/>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5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4" name="Shape 94"/>
        <p:cNvGrpSpPr/>
        <p:nvPr/>
      </p:nvGrpSpPr>
      <p:grpSpPr>
        <a:xfrm>
          <a:off x="0" y="0"/>
          <a:ext cx="0" cy="0"/>
          <a:chOff x="0" y="0"/>
          <a:chExt cx="0" cy="0"/>
        </a:xfrm>
      </p:grpSpPr>
      <p:sp>
        <p:nvSpPr>
          <p:cNvPr id="95" name="Google Shape;95;p5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55"/>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97" name="Google Shape;97;p55"/>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8" name="Google Shape;98;p55"/>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99" name="Google Shape;99;p55"/>
          <p:cNvSpPr txBox="1"/>
          <p:nvPr>
            <p:ph idx="4" type="body"/>
          </p:nvPr>
        </p:nvSpPr>
        <p:spPr>
          <a:xfrm>
            <a:off x="6208710" y="3179762"/>
            <a:ext cx="4825159"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0" name="Google Shape;100;p55"/>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55"/>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5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3" name="Shape 103"/>
        <p:cNvGrpSpPr/>
        <p:nvPr/>
      </p:nvGrpSpPr>
      <p:grpSpPr>
        <a:xfrm>
          <a:off x="0" y="0"/>
          <a:ext cx="0" cy="0"/>
          <a:chOff x="0" y="0"/>
          <a:chExt cx="0" cy="0"/>
        </a:xfrm>
      </p:grpSpPr>
      <p:sp>
        <p:nvSpPr>
          <p:cNvPr id="104" name="Google Shape;104;p5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56"/>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56"/>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5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08" name="Shape 108"/>
        <p:cNvGrpSpPr/>
        <p:nvPr/>
      </p:nvGrpSpPr>
      <p:grpSpPr>
        <a:xfrm>
          <a:off x="0" y="0"/>
          <a:ext cx="0" cy="0"/>
          <a:chOff x="0" y="0"/>
          <a:chExt cx="0" cy="0"/>
        </a:xfrm>
      </p:grpSpPr>
      <p:grpSp>
        <p:nvGrpSpPr>
          <p:cNvPr id="109" name="Google Shape;109;p57"/>
          <p:cNvGrpSpPr/>
          <p:nvPr/>
        </p:nvGrpSpPr>
        <p:grpSpPr>
          <a:xfrm>
            <a:off x="0" y="-2373"/>
            <a:ext cx="12192000" cy="6867027"/>
            <a:chOff x="0" y="-2373"/>
            <a:chExt cx="12192000" cy="6867027"/>
          </a:xfrm>
        </p:grpSpPr>
        <p:sp>
          <p:nvSpPr>
            <p:cNvPr id="110" name="Google Shape;110;p5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7"/>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7"/>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7"/>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7"/>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7"/>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7"/>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7"/>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7"/>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9" name="Google Shape;119;p57"/>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20" name="Google Shape;120;p57"/>
          <p:cNvSpPr txBox="1"/>
          <p:nvPr>
            <p:ph type="title"/>
          </p:nvPr>
        </p:nvSpPr>
        <p:spPr>
          <a:xfrm>
            <a:off x="1154954" y="1295400"/>
            <a:ext cx="2793159"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57"/>
          <p:cNvSpPr txBox="1"/>
          <p:nvPr>
            <p:ph idx="1" type="body"/>
          </p:nvPr>
        </p:nvSpPr>
        <p:spPr>
          <a:xfrm>
            <a:off x="5781146" y="1447800"/>
            <a:ext cx="5190065" cy="4572000"/>
          </a:xfrm>
          <a:prstGeom prst="rect">
            <a:avLst/>
          </a:prstGeom>
          <a:noFill/>
          <a:ln>
            <a:noFill/>
          </a:ln>
        </p:spPr>
        <p:txBody>
          <a:bodyPr anchorCtr="0" anchor="ctr"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2" name="Google Shape;122;p57"/>
          <p:cNvSpPr txBox="1"/>
          <p:nvPr>
            <p:ph idx="2" type="body"/>
          </p:nvPr>
        </p:nvSpPr>
        <p:spPr>
          <a:xfrm>
            <a:off x="1154955" y="2895600"/>
            <a:ext cx="2793158" cy="312927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3" name="Google Shape;123;p57"/>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57"/>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5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3.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8.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46"/>
          <p:cNvGrpSpPr/>
          <p:nvPr/>
        </p:nvGrpSpPr>
        <p:grpSpPr>
          <a:xfrm>
            <a:off x="0" y="-2373"/>
            <a:ext cx="12192000" cy="6867027"/>
            <a:chOff x="0" y="-2373"/>
            <a:chExt cx="12192000" cy="6867027"/>
          </a:xfrm>
        </p:grpSpPr>
        <p:sp>
          <p:nvSpPr>
            <p:cNvPr id="11" name="Google Shape;11;p46"/>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46"/>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46"/>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46"/>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46"/>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46"/>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46"/>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6"/>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 name="Google Shape;19;p4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 name="Google Shape;20;p4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1" name="Google Shape;21;p46"/>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22" name="Google Shape;22;p46"/>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3" name="Google Shape;23;p46"/>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4" name="Google Shape;24;p4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4" name="Shape 254"/>
        <p:cNvGrpSpPr/>
        <p:nvPr/>
      </p:nvGrpSpPr>
      <p:grpSpPr>
        <a:xfrm>
          <a:off x="0" y="0"/>
          <a:ext cx="0" cy="0"/>
          <a:chOff x="0" y="0"/>
          <a:chExt cx="0" cy="0"/>
        </a:xfrm>
      </p:grpSpPr>
      <p:grpSp>
        <p:nvGrpSpPr>
          <p:cNvPr id="255" name="Google Shape;255;p48"/>
          <p:cNvGrpSpPr/>
          <p:nvPr/>
        </p:nvGrpSpPr>
        <p:grpSpPr>
          <a:xfrm>
            <a:off x="0" y="-2373"/>
            <a:ext cx="12192000" cy="6867027"/>
            <a:chOff x="0" y="-2373"/>
            <a:chExt cx="12192000" cy="6867027"/>
          </a:xfrm>
        </p:grpSpPr>
        <p:sp>
          <p:nvSpPr>
            <p:cNvPr id="256" name="Google Shape;256;p48"/>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8"/>
            <p:cNvSpPr/>
            <p:nvPr/>
          </p:nvSpPr>
          <p:spPr>
            <a:xfrm>
              <a:off x="3220" y="2667000"/>
              <a:ext cx="4191000" cy="4191000"/>
            </a:xfrm>
            <a:prstGeom prst="ellipse">
              <a:avLst/>
            </a:prstGeom>
            <a:gradFill>
              <a:gsLst>
                <a:gs pos="0">
                  <a:srgbClr val="9EC0D5">
                    <a:alpha val="10980"/>
                  </a:srgbClr>
                </a:gs>
                <a:gs pos="36000">
                  <a:srgbClr val="9EC0D5">
                    <a:alpha val="9803"/>
                  </a:srgbClr>
                </a:gs>
                <a:gs pos="75000">
                  <a:srgbClr val="9EC0D5">
                    <a:alpha val="0"/>
                  </a:srgbClr>
                </a:gs>
                <a:gs pos="100000">
                  <a:srgbClr val="9EC0D5">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8"/>
            <p:cNvSpPr/>
            <p:nvPr/>
          </p:nvSpPr>
          <p:spPr>
            <a:xfrm>
              <a:off x="1750" y="2895600"/>
              <a:ext cx="2362200" cy="2362200"/>
            </a:xfrm>
            <a:prstGeom prst="ellipse">
              <a:avLst/>
            </a:prstGeom>
            <a:gradFill>
              <a:gsLst>
                <a:gs pos="0">
                  <a:srgbClr val="9EC0D5">
                    <a:alpha val="7843"/>
                  </a:srgbClr>
                </a:gs>
                <a:gs pos="36000">
                  <a:srgbClr val="9EC0D5">
                    <a:alpha val="7843"/>
                  </a:srgbClr>
                </a:gs>
                <a:gs pos="72000">
                  <a:srgbClr val="9EC0D5">
                    <a:alpha val="0"/>
                  </a:srgbClr>
                </a:gs>
                <a:gs pos="100000">
                  <a:srgbClr val="9EC0D5">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8"/>
            <p:cNvSpPr/>
            <p:nvPr/>
          </p:nvSpPr>
          <p:spPr>
            <a:xfrm>
              <a:off x="8609012" y="1676400"/>
              <a:ext cx="2819400" cy="2819400"/>
            </a:xfrm>
            <a:prstGeom prst="ellipse">
              <a:avLst/>
            </a:prstGeom>
            <a:gradFill>
              <a:gsLst>
                <a:gs pos="0">
                  <a:srgbClr val="9EC0D5">
                    <a:alpha val="6666"/>
                  </a:srgbClr>
                </a:gs>
                <a:gs pos="36000">
                  <a:srgbClr val="9EC0D5">
                    <a:alpha val="5882"/>
                  </a:srgbClr>
                </a:gs>
                <a:gs pos="69000">
                  <a:srgbClr val="9EC0D5">
                    <a:alpha val="0"/>
                  </a:srgbClr>
                </a:gs>
                <a:gs pos="100000">
                  <a:srgbClr val="9EC0D5">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8"/>
            <p:cNvSpPr/>
            <p:nvPr/>
          </p:nvSpPr>
          <p:spPr>
            <a:xfrm>
              <a:off x="7999412" y="-2373"/>
              <a:ext cx="1600200" cy="1600200"/>
            </a:xfrm>
            <a:prstGeom prst="ellipse">
              <a:avLst/>
            </a:prstGeom>
            <a:gradFill>
              <a:gsLst>
                <a:gs pos="0">
                  <a:srgbClr val="9EC0D5">
                    <a:alpha val="13725"/>
                  </a:srgbClr>
                </a:gs>
                <a:gs pos="36000">
                  <a:srgbClr val="9EC0D5">
                    <a:alpha val="6666"/>
                  </a:srgbClr>
                </a:gs>
                <a:gs pos="73000">
                  <a:srgbClr val="9EC0D5">
                    <a:alpha val="0"/>
                  </a:srgbClr>
                </a:gs>
                <a:gs pos="100000">
                  <a:srgbClr val="9EC0D5">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8"/>
            <p:cNvSpPr/>
            <p:nvPr/>
          </p:nvSpPr>
          <p:spPr>
            <a:xfrm>
              <a:off x="8609012" y="5874054"/>
              <a:ext cx="990600" cy="990600"/>
            </a:xfrm>
            <a:prstGeom prst="ellipse">
              <a:avLst/>
            </a:prstGeom>
            <a:gradFill>
              <a:gsLst>
                <a:gs pos="0">
                  <a:srgbClr val="9EC0D5">
                    <a:alpha val="13725"/>
                  </a:srgbClr>
                </a:gs>
                <a:gs pos="36000">
                  <a:srgbClr val="9EC0D5">
                    <a:alpha val="6666"/>
                  </a:srgbClr>
                </a:gs>
                <a:gs pos="66000">
                  <a:srgbClr val="9EC0D5">
                    <a:alpha val="0"/>
                  </a:srgbClr>
                </a:gs>
                <a:gs pos="100000">
                  <a:srgbClr val="9EC0D5">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8"/>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dk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8"/>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dk1"/>
            </a:solidFill>
            <a:ln>
              <a:noFill/>
            </a:ln>
          </p:spPr>
        </p:sp>
        <p:sp>
          <p:nvSpPr>
            <p:cNvPr id="264" name="Google Shape;264;p4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dk1"/>
            </a:solidFill>
            <a:ln>
              <a:noFill/>
            </a:ln>
          </p:spPr>
        </p:sp>
      </p:grpSp>
      <p:sp>
        <p:nvSpPr>
          <p:cNvPr id="265" name="Google Shape;265;p48"/>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2"/>
              </a:buClr>
              <a:buSzPts val="3600"/>
              <a:buFont typeface="Century Gothic"/>
              <a:buNone/>
              <a:defRPr b="0" i="0" sz="3600" u="none" cap="none" strike="noStrike">
                <a:solidFill>
                  <a:schemeClr val="dk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66" name="Google Shape;266;p48"/>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FEFEFE"/>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FEFEFE"/>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FEFEFE"/>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9pPr>
          </a:lstStyle>
          <a:p/>
        </p:txBody>
      </p:sp>
      <p:sp>
        <p:nvSpPr>
          <p:cNvPr id="267" name="Google Shape;267;p48"/>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68" name="Google Shape;268;p48"/>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69" name="Google Shape;269;p4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dk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dk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dk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dk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dk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dk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dk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dk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dk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21.jpg"/><Relationship Id="rId5" Type="http://schemas.openxmlformats.org/officeDocument/2006/relationships/image" Target="../media/image13.jpg"/><Relationship Id="rId6"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image" Target="../media/image29.jpg"/><Relationship Id="rId9" Type="http://schemas.openxmlformats.org/officeDocument/2006/relationships/image" Target="../media/image20.gif"/><Relationship Id="rId5" Type="http://schemas.openxmlformats.org/officeDocument/2006/relationships/image" Target="../media/image15.jpg"/><Relationship Id="rId6" Type="http://schemas.openxmlformats.org/officeDocument/2006/relationships/image" Target="../media/image32.jpg"/><Relationship Id="rId7" Type="http://schemas.openxmlformats.org/officeDocument/2006/relationships/image" Target="../media/image9.jpg"/><Relationship Id="rId8"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6.png"/><Relationship Id="rId4" Type="http://schemas.openxmlformats.org/officeDocument/2006/relationships/image" Target="../media/image22.png"/><Relationship Id="rId5" Type="http://schemas.openxmlformats.org/officeDocument/2006/relationships/image" Target="../media/image34.png"/><Relationship Id="rId6"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accessdata.fda.gov/scripts/oce/inspections/oce_insp_searching.cfm" TargetMode="External"/><Relationship Id="rId4" Type="http://schemas.openxmlformats.org/officeDocument/2006/relationships/hyperlink" Target="https://www.michigan.gov/documents/mdhhs/SYNAR_Report_2019_637850_7.pdf" TargetMode="External"/><Relationship Id="rId5" Type="http://schemas.openxmlformats.org/officeDocument/2006/relationships/chart" Target="../charts/char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3.png"/><Relationship Id="rId4" Type="http://schemas.openxmlformats.org/officeDocument/2006/relationships/image" Target="../media/image49.png"/><Relationship Id="rId5"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 Id="rId3" Type="http://schemas.openxmlformats.org/officeDocument/2006/relationships/image" Target="../media/image40.png"/><Relationship Id="rId4" Type="http://schemas.openxmlformats.org/officeDocument/2006/relationships/image" Target="../media/image37.png"/><Relationship Id="rId5" Type="http://schemas.openxmlformats.org/officeDocument/2006/relationships/image" Target="../media/image35.png"/><Relationship Id="rId6"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43.png"/><Relationship Id="rId5" Type="http://schemas.openxmlformats.org/officeDocument/2006/relationships/image" Target="../media/image41.png"/><Relationship Id="rId6" Type="http://schemas.openxmlformats.org/officeDocument/2006/relationships/image" Target="../media/image46.jpg"/><Relationship Id="rId7" Type="http://schemas.openxmlformats.org/officeDocument/2006/relationships/image" Target="../media/image44.jpg"/><Relationship Id="rId8" Type="http://schemas.openxmlformats.org/officeDocument/2006/relationships/image" Target="../media/image4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mdoe.state.mi.us/schoolhealthsurveys/ExternalReports/CountyReportGeneration.aspx" TargetMode="Externa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about:blank"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
          <p:cNvSpPr txBox="1"/>
          <p:nvPr>
            <p:ph type="ctrTitle"/>
          </p:nvPr>
        </p:nvSpPr>
        <p:spPr>
          <a:xfrm>
            <a:off x="1154954" y="1926738"/>
            <a:ext cx="8825658" cy="190385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4800"/>
              <a:buFont typeface="Century Gothic"/>
              <a:buNone/>
            </a:pPr>
            <a:r>
              <a:rPr lang="en-US" sz="4800"/>
              <a:t>Updating Tobacco Policy:</a:t>
            </a:r>
            <a:br>
              <a:rPr lang="en-US" sz="4800"/>
            </a:br>
            <a:r>
              <a:rPr lang="en-US" sz="3200">
                <a:solidFill>
                  <a:schemeClr val="accent1"/>
                </a:solidFill>
              </a:rPr>
              <a:t>How [CITY/COUNTY] Can Protect Youth and Improve Health</a:t>
            </a:r>
            <a:endParaRPr sz="6600">
              <a:solidFill>
                <a:schemeClr val="accent1"/>
              </a:solidFill>
            </a:endParaRPr>
          </a:p>
        </p:txBody>
      </p:sp>
      <p:sp>
        <p:nvSpPr>
          <p:cNvPr id="283" name="Google Shape;283;p1"/>
          <p:cNvSpPr txBox="1"/>
          <p:nvPr>
            <p:ph idx="1" type="subTitle"/>
          </p:nvPr>
        </p:nvSpPr>
        <p:spPr>
          <a:xfrm>
            <a:off x="1154954" y="4777380"/>
            <a:ext cx="9916699" cy="143292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en-US" sz="2000" cap="none"/>
              <a:t>Presented by: [PRESENTER, CREDENTIALS] |  Contact: [EMAIL]</a:t>
            </a:r>
            <a:endParaRPr/>
          </a:p>
          <a:p>
            <a:pPr indent="0" lvl="0" marL="0" rtl="0" algn="l">
              <a:spcBef>
                <a:spcPts val="1000"/>
              </a:spcBef>
              <a:spcAft>
                <a:spcPts val="0"/>
              </a:spcAft>
              <a:buSzPts val="1600"/>
              <a:buNone/>
            </a:pPr>
            <a:r>
              <a:rPr lang="en-US" sz="2000" cap="none"/>
              <a:t>[AFFILIATED ORGANIZATION(S)] | Last u</a:t>
            </a:r>
            <a:r>
              <a:rPr lang="en-US" sz="2000"/>
              <a:t>pdated: 9.9.20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0"/>
          <p:cNvSpPr txBox="1"/>
          <p:nvPr>
            <p:ph type="title"/>
          </p:nvPr>
        </p:nvSpPr>
        <p:spPr>
          <a:xfrm>
            <a:off x="1154955" y="2287087"/>
            <a:ext cx="4351023" cy="22838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4000"/>
              <a:buFont typeface="Century Gothic"/>
              <a:buNone/>
            </a:pPr>
            <a:r>
              <a:rPr lang="en-US"/>
              <a:t>Key policy changes</a:t>
            </a:r>
            <a:endParaRPr/>
          </a:p>
        </p:txBody>
      </p:sp>
      <p:sp>
        <p:nvSpPr>
          <p:cNvPr id="364" name="Google Shape;364;p10"/>
          <p:cNvSpPr txBox="1"/>
          <p:nvPr>
            <p:ph idx="1" type="body"/>
          </p:nvPr>
        </p:nvSpPr>
        <p:spPr>
          <a:xfrm>
            <a:off x="6686024" y="1346886"/>
            <a:ext cx="4789170" cy="4164227"/>
          </a:xfrm>
          <a:prstGeom prst="rect">
            <a:avLst/>
          </a:prstGeom>
          <a:noFill/>
          <a:ln>
            <a:noFill/>
          </a:ln>
        </p:spPr>
        <p:txBody>
          <a:bodyPr anchorCtr="0" anchor="ctr" bIns="45700" lIns="91425" spcFirstLastPara="1" rIns="91425" wrap="square" tIns="45700">
            <a:normAutofit/>
          </a:bodyPr>
          <a:lstStyle/>
          <a:p>
            <a:pPr indent="-457200" lvl="0" marL="457200" rtl="0" algn="l">
              <a:spcBef>
                <a:spcPts val="0"/>
              </a:spcBef>
              <a:spcAft>
                <a:spcPts val="0"/>
              </a:spcAft>
              <a:buSzPts val="2560"/>
              <a:buFont typeface="Arial"/>
              <a:buChar char="•"/>
            </a:pPr>
            <a:r>
              <a:rPr lang="en-US" sz="3200" cap="none"/>
              <a:t>Including e-cigarettes in Clean Indoor Air Laws</a:t>
            </a:r>
            <a:endParaRPr/>
          </a:p>
          <a:p>
            <a:pPr indent="-457200" lvl="0" marL="457200" rtl="0" algn="l">
              <a:spcBef>
                <a:spcPts val="1000"/>
              </a:spcBef>
              <a:spcAft>
                <a:spcPts val="0"/>
              </a:spcAft>
              <a:buSzPts val="2560"/>
              <a:buFont typeface="Arial"/>
              <a:buChar char="•"/>
            </a:pPr>
            <a:r>
              <a:rPr lang="en-US" sz="3200" cap="none"/>
              <a:t>Adapting to Tobacco 21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1"/>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5400"/>
              <a:buFont typeface="Century Gothic"/>
              <a:buNone/>
            </a:pPr>
            <a:r>
              <a:rPr lang="en-US"/>
              <a:t>Including E-cigarettes in Clean Indoor Air Laws</a:t>
            </a:r>
            <a:endParaRPr/>
          </a:p>
        </p:txBody>
      </p:sp>
      <p:sp>
        <p:nvSpPr>
          <p:cNvPr id="370" name="Google Shape;370;p11"/>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5" name="Shape 375"/>
        <p:cNvGrpSpPr/>
        <p:nvPr/>
      </p:nvGrpSpPr>
      <p:grpSpPr>
        <a:xfrm>
          <a:off x="0" y="0"/>
          <a:ext cx="0" cy="0"/>
          <a:chOff x="0" y="0"/>
          <a:chExt cx="0" cy="0"/>
        </a:xfrm>
      </p:grpSpPr>
      <p:sp>
        <p:nvSpPr>
          <p:cNvPr id="376" name="Google Shape;376;p1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2"/>
              </a:buClr>
              <a:buSzPts val="3300"/>
              <a:buFont typeface="Century Gothic"/>
              <a:buNone/>
            </a:pPr>
            <a:r>
              <a:rPr lang="en-US" sz="3300"/>
              <a:t>E-Cigarette Use Create Airborne Hazards</a:t>
            </a:r>
            <a:endParaRPr/>
          </a:p>
        </p:txBody>
      </p:sp>
      <p:pic>
        <p:nvPicPr>
          <p:cNvPr descr="Vaping deaths: Here's what you need to know about the dangers of e ..." id="377" name="Google Shape;377;p12"/>
          <p:cNvPicPr preferRelativeResize="0"/>
          <p:nvPr/>
        </p:nvPicPr>
        <p:blipFill rotWithShape="1">
          <a:blip r:embed="rId3">
            <a:alphaModFix/>
          </a:blip>
          <a:srcRect b="0" l="8251" r="12151" t="0"/>
          <a:stretch/>
        </p:blipFill>
        <p:spPr>
          <a:xfrm>
            <a:off x="1151467" y="2775951"/>
            <a:ext cx="4345024" cy="3067163"/>
          </a:xfrm>
          <a:prstGeom prst="roundRect">
            <a:avLst>
              <a:gd fmla="val 1858" name="adj"/>
            </a:avLst>
          </a:prstGeom>
          <a:noFill/>
          <a:ln>
            <a:noFill/>
          </a:ln>
          <a:effectLst>
            <a:outerShdw blurRad="50800" rotWithShape="0" algn="tl" dir="5400000" dist="50800">
              <a:srgbClr val="000000">
                <a:alpha val="42745"/>
              </a:srgbClr>
            </a:outerShdw>
          </a:effectLst>
        </p:spPr>
      </p:pic>
      <p:sp>
        <p:nvSpPr>
          <p:cNvPr id="378" name="Google Shape;378;p12"/>
          <p:cNvSpPr txBox="1"/>
          <p:nvPr>
            <p:ph idx="1" type="body"/>
          </p:nvPr>
        </p:nvSpPr>
        <p:spPr>
          <a:xfrm>
            <a:off x="5980954" y="2603500"/>
            <a:ext cx="5586206" cy="3416300"/>
          </a:xfrm>
          <a:prstGeom prst="rect">
            <a:avLst/>
          </a:prstGeom>
          <a:noFill/>
          <a:ln>
            <a:noFill/>
          </a:ln>
        </p:spPr>
        <p:txBody>
          <a:bodyPr anchorCtr="0" anchor="ctr" bIns="45700" lIns="91425" spcFirstLastPara="1" rIns="91425" wrap="square" tIns="45700">
            <a:normAutofit lnSpcReduction="10000"/>
          </a:bodyPr>
          <a:lstStyle/>
          <a:p>
            <a:pPr indent="-342900" lvl="0" marL="342900" rtl="0" algn="l">
              <a:spcBef>
                <a:spcPts val="0"/>
              </a:spcBef>
              <a:spcAft>
                <a:spcPts val="0"/>
              </a:spcAft>
              <a:buSzPts val="1920"/>
              <a:buChar char="►"/>
            </a:pPr>
            <a:r>
              <a:rPr lang="en-US" sz="2400">
                <a:latin typeface="Century Gothic"/>
                <a:ea typeface="Century Gothic"/>
                <a:cs typeface="Century Gothic"/>
                <a:sym typeface="Century Gothic"/>
              </a:rPr>
              <a:t>E-cigarette vapor is not just “water vapor”</a:t>
            </a:r>
            <a:endParaRPr/>
          </a:p>
          <a:p>
            <a:pPr indent="-342900" lvl="0" marL="342900" rtl="0" algn="l">
              <a:spcBef>
                <a:spcPts val="1000"/>
              </a:spcBef>
              <a:spcAft>
                <a:spcPts val="0"/>
              </a:spcAft>
              <a:buSzPts val="1920"/>
              <a:buChar char="►"/>
            </a:pPr>
            <a:r>
              <a:rPr lang="en-US" sz="2400">
                <a:latin typeface="Century Gothic"/>
                <a:ea typeface="Century Gothic"/>
                <a:cs typeface="Century Gothic"/>
                <a:sym typeface="Century Gothic"/>
              </a:rPr>
              <a:t>The vapor contains chemicals which can cause harm</a:t>
            </a:r>
            <a:endParaRPr/>
          </a:p>
          <a:p>
            <a:pPr indent="-342900" lvl="0" marL="342900" rtl="0" algn="l">
              <a:spcBef>
                <a:spcPts val="1000"/>
              </a:spcBef>
              <a:spcAft>
                <a:spcPts val="0"/>
              </a:spcAft>
              <a:buSzPts val="1920"/>
              <a:buChar char="►"/>
            </a:pPr>
            <a:r>
              <a:rPr lang="en-US" sz="2400">
                <a:latin typeface="Century Gothic"/>
                <a:ea typeface="Century Gothic"/>
                <a:cs typeface="Century Gothic"/>
                <a:sym typeface="Century Gothic"/>
              </a:rPr>
              <a:t>Less chemicals than traditional cigarettes, but still a concern</a:t>
            </a:r>
            <a:endParaRPr/>
          </a:p>
          <a:p>
            <a:pPr indent="-285750" lvl="1" marL="742950" rtl="0" algn="l">
              <a:spcBef>
                <a:spcPts val="1000"/>
              </a:spcBef>
              <a:spcAft>
                <a:spcPts val="0"/>
              </a:spcAft>
              <a:buSzPts val="1760"/>
              <a:buChar char="►"/>
            </a:pPr>
            <a:r>
              <a:rPr lang="en-US" sz="2200">
                <a:latin typeface="Century Gothic"/>
                <a:ea typeface="Century Gothic"/>
                <a:cs typeface="Century Gothic"/>
                <a:sym typeface="Century Gothic"/>
              </a:rPr>
              <a:t>Bystanders should have the option to not be exposed to secondhand vapor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3" name="Shape 383"/>
        <p:cNvGrpSpPr/>
        <p:nvPr/>
      </p:nvGrpSpPr>
      <p:grpSpPr>
        <a:xfrm>
          <a:off x="0" y="0"/>
          <a:ext cx="0" cy="0"/>
          <a:chOff x="0" y="0"/>
          <a:chExt cx="0" cy="0"/>
        </a:xfrm>
      </p:grpSpPr>
      <p:grpSp>
        <p:nvGrpSpPr>
          <p:cNvPr id="384" name="Google Shape;384;p13"/>
          <p:cNvGrpSpPr/>
          <p:nvPr/>
        </p:nvGrpSpPr>
        <p:grpSpPr>
          <a:xfrm>
            <a:off x="0" y="0"/>
            <a:ext cx="12192000" cy="6858000"/>
            <a:chOff x="0" y="0"/>
            <a:chExt cx="12192000" cy="6858000"/>
          </a:xfrm>
        </p:grpSpPr>
        <p:sp>
          <p:nvSpPr>
            <p:cNvPr id="385" name="Google Shape;385;p13"/>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3"/>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3"/>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3"/>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3"/>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391" name="Google Shape;391;p13"/>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92" name="Google Shape;392;p13"/>
          <p:cNvSpPr txBox="1"/>
          <p:nvPr/>
        </p:nvSpPr>
        <p:spPr>
          <a:xfrm>
            <a:off x="639098" y="629265"/>
            <a:ext cx="5132438" cy="1622322"/>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Clr>
                <a:schemeClr val="accent1"/>
              </a:buClr>
              <a:buSzPts val="2880"/>
              <a:buFont typeface="Noto Sans Symbols"/>
              <a:buNone/>
            </a:pPr>
            <a:r>
              <a:rPr b="0" i="0" lang="en-US" sz="3600" u="none" cap="none" strike="noStrike">
                <a:solidFill>
                  <a:schemeClr val="lt2"/>
                </a:solidFill>
                <a:latin typeface="Century Gothic"/>
                <a:ea typeface="Century Gothic"/>
                <a:cs typeface="Century Gothic"/>
                <a:sym typeface="Century Gothic"/>
              </a:rPr>
              <a:t>Known Chemicals in E-Cigarette Vapor</a:t>
            </a:r>
            <a:endParaRPr/>
          </a:p>
        </p:txBody>
      </p:sp>
      <p:sp>
        <p:nvSpPr>
          <p:cNvPr id="393" name="Google Shape;393;p13"/>
          <p:cNvSpPr txBox="1"/>
          <p:nvPr>
            <p:ph idx="1" type="body"/>
          </p:nvPr>
        </p:nvSpPr>
        <p:spPr>
          <a:xfrm>
            <a:off x="639099" y="2418735"/>
            <a:ext cx="5547702" cy="3811742"/>
          </a:xfrm>
          <a:prstGeom prst="rect">
            <a:avLst/>
          </a:prstGeom>
          <a:noFill/>
          <a:ln>
            <a:noFill/>
          </a:ln>
        </p:spPr>
        <p:txBody>
          <a:bodyPr anchorCtr="0" anchor="ctr" bIns="45700" lIns="91425" spcFirstLastPara="1" rIns="91425" wrap="square" tIns="45700">
            <a:normAutofit lnSpcReduction="10000"/>
          </a:bodyPr>
          <a:lstStyle/>
          <a:p>
            <a:pPr indent="-342900" lvl="0" marL="342900" rtl="0" algn="l">
              <a:lnSpc>
                <a:spcPct val="90000"/>
              </a:lnSpc>
              <a:spcBef>
                <a:spcPts val="0"/>
              </a:spcBef>
              <a:spcAft>
                <a:spcPts val="0"/>
              </a:spcAft>
              <a:buSzPts val="1120"/>
              <a:buChar char="►"/>
            </a:pPr>
            <a:r>
              <a:rPr lang="en-US" sz="1400">
                <a:solidFill>
                  <a:schemeClr val="lt1"/>
                </a:solidFill>
              </a:rPr>
              <a:t>Nicotine</a:t>
            </a:r>
            <a:endParaRPr/>
          </a:p>
          <a:p>
            <a:pPr indent="-285750" lvl="1" marL="742950" rtl="0" algn="l">
              <a:lnSpc>
                <a:spcPct val="90000"/>
              </a:lnSpc>
              <a:spcBef>
                <a:spcPts val="1000"/>
              </a:spcBef>
              <a:spcAft>
                <a:spcPts val="0"/>
              </a:spcAft>
              <a:buSzPts val="1120"/>
              <a:buChar char="►"/>
            </a:pPr>
            <a:r>
              <a:rPr lang="en-US" sz="1400">
                <a:solidFill>
                  <a:schemeClr val="lt1"/>
                </a:solidFill>
              </a:rPr>
              <a:t>Affects nearly all parts of the body, especially brain because it is addictive</a:t>
            </a:r>
            <a:endParaRPr/>
          </a:p>
          <a:p>
            <a:pPr indent="-342900" lvl="0" marL="342900" rtl="0" algn="l">
              <a:lnSpc>
                <a:spcPct val="90000"/>
              </a:lnSpc>
              <a:spcBef>
                <a:spcPts val="1000"/>
              </a:spcBef>
              <a:spcAft>
                <a:spcPts val="0"/>
              </a:spcAft>
              <a:buSzPts val="1120"/>
              <a:buChar char="►"/>
            </a:pPr>
            <a:r>
              <a:rPr lang="en-US" sz="1400">
                <a:solidFill>
                  <a:schemeClr val="lt1"/>
                </a:solidFill>
              </a:rPr>
              <a:t>Fine and particles</a:t>
            </a:r>
            <a:endParaRPr/>
          </a:p>
          <a:p>
            <a:pPr indent="-285750" lvl="1" marL="742950" rtl="0" algn="l">
              <a:lnSpc>
                <a:spcPct val="90000"/>
              </a:lnSpc>
              <a:spcBef>
                <a:spcPts val="1000"/>
              </a:spcBef>
              <a:spcAft>
                <a:spcPts val="0"/>
              </a:spcAft>
              <a:buSzPts val="1120"/>
              <a:buChar char="►"/>
            </a:pPr>
            <a:r>
              <a:rPr lang="en-US" sz="1400">
                <a:solidFill>
                  <a:schemeClr val="lt1"/>
                </a:solidFill>
              </a:rPr>
              <a:t>Can lead to premature death, difficulty breathing, and make heart conditions worse</a:t>
            </a:r>
            <a:endParaRPr/>
          </a:p>
          <a:p>
            <a:pPr indent="-342900" lvl="0" marL="342900" rtl="0" algn="l">
              <a:lnSpc>
                <a:spcPct val="90000"/>
              </a:lnSpc>
              <a:spcBef>
                <a:spcPts val="1000"/>
              </a:spcBef>
              <a:spcAft>
                <a:spcPts val="0"/>
              </a:spcAft>
              <a:buSzPts val="1120"/>
              <a:buChar char="►"/>
            </a:pPr>
            <a:r>
              <a:rPr lang="en-US" sz="1400">
                <a:solidFill>
                  <a:schemeClr val="lt1"/>
                </a:solidFill>
              </a:rPr>
              <a:t>Other chemicals and toxins including:</a:t>
            </a:r>
            <a:endParaRPr/>
          </a:p>
          <a:p>
            <a:pPr indent="-285750" lvl="1" marL="742950" rtl="0" algn="l">
              <a:lnSpc>
                <a:spcPct val="90000"/>
              </a:lnSpc>
              <a:spcBef>
                <a:spcPts val="1000"/>
              </a:spcBef>
              <a:spcAft>
                <a:spcPts val="0"/>
              </a:spcAft>
              <a:buSzPts val="1120"/>
              <a:buChar char="►"/>
            </a:pPr>
            <a:r>
              <a:rPr lang="en-US" sz="1400">
                <a:solidFill>
                  <a:schemeClr val="lt1"/>
                </a:solidFill>
              </a:rPr>
              <a:t>Formaldehyde*</a:t>
            </a:r>
            <a:endParaRPr/>
          </a:p>
          <a:p>
            <a:pPr indent="-285750" lvl="1" marL="742950" rtl="0" algn="l">
              <a:lnSpc>
                <a:spcPct val="90000"/>
              </a:lnSpc>
              <a:spcBef>
                <a:spcPts val="1000"/>
              </a:spcBef>
              <a:spcAft>
                <a:spcPts val="0"/>
              </a:spcAft>
              <a:buSzPts val="1120"/>
              <a:buChar char="►"/>
            </a:pPr>
            <a:r>
              <a:rPr lang="en-US" sz="1400">
                <a:solidFill>
                  <a:schemeClr val="lt1"/>
                </a:solidFill>
              </a:rPr>
              <a:t>Acetaldehyde*</a:t>
            </a:r>
            <a:endParaRPr/>
          </a:p>
          <a:p>
            <a:pPr indent="-285750" lvl="1" marL="742950" rtl="0" algn="l">
              <a:lnSpc>
                <a:spcPct val="90000"/>
              </a:lnSpc>
              <a:spcBef>
                <a:spcPts val="1000"/>
              </a:spcBef>
              <a:spcAft>
                <a:spcPts val="0"/>
              </a:spcAft>
              <a:buSzPts val="1120"/>
              <a:buChar char="►"/>
            </a:pPr>
            <a:r>
              <a:rPr lang="en-US" sz="1400">
                <a:solidFill>
                  <a:schemeClr val="lt1"/>
                </a:solidFill>
              </a:rPr>
              <a:t>Acrolein</a:t>
            </a:r>
            <a:endParaRPr/>
          </a:p>
          <a:p>
            <a:pPr indent="-285750" lvl="1" marL="742950" rtl="0" algn="l">
              <a:lnSpc>
                <a:spcPct val="90000"/>
              </a:lnSpc>
              <a:spcBef>
                <a:spcPts val="1000"/>
              </a:spcBef>
              <a:spcAft>
                <a:spcPts val="0"/>
              </a:spcAft>
              <a:buSzPts val="1120"/>
              <a:buChar char="►"/>
            </a:pPr>
            <a:r>
              <a:rPr lang="en-US" sz="1400">
                <a:solidFill>
                  <a:schemeClr val="lt1"/>
                </a:solidFill>
              </a:rPr>
              <a:t>Volatile organic compounds </a:t>
            </a:r>
            <a:endParaRPr/>
          </a:p>
          <a:p>
            <a:pPr indent="-285750" lvl="1" marL="742950" rtl="0" algn="l">
              <a:lnSpc>
                <a:spcPct val="90000"/>
              </a:lnSpc>
              <a:spcBef>
                <a:spcPts val="1000"/>
              </a:spcBef>
              <a:spcAft>
                <a:spcPts val="0"/>
              </a:spcAft>
              <a:buSzPts val="1120"/>
              <a:buChar char="►"/>
            </a:pPr>
            <a:r>
              <a:rPr lang="en-US" sz="1400">
                <a:solidFill>
                  <a:schemeClr val="lt1"/>
                </a:solidFill>
              </a:rPr>
              <a:t>Heavy metals like nickel* and lead*</a:t>
            </a:r>
            <a:endParaRPr/>
          </a:p>
          <a:p>
            <a:pPr indent="-71120" lvl="0" marL="0" rtl="0" algn="l">
              <a:lnSpc>
                <a:spcPct val="90000"/>
              </a:lnSpc>
              <a:spcBef>
                <a:spcPts val="1000"/>
              </a:spcBef>
              <a:spcAft>
                <a:spcPts val="0"/>
              </a:spcAft>
              <a:buSzPts val="1120"/>
              <a:buChar char="►"/>
            </a:pPr>
            <a:r>
              <a:rPr lang="en-US" sz="1400">
                <a:solidFill>
                  <a:schemeClr val="lt1"/>
                </a:solidFill>
              </a:rPr>
              <a:t>*Known to cause cancer</a:t>
            </a:r>
            <a:endParaRPr/>
          </a:p>
        </p:txBody>
      </p:sp>
      <p:pic>
        <p:nvPicPr>
          <p:cNvPr descr="Another Gross Reason to Put Down the E-Cigarettes | American Lung ..." id="394" name="Google Shape;394;p13"/>
          <p:cNvPicPr preferRelativeResize="0"/>
          <p:nvPr/>
        </p:nvPicPr>
        <p:blipFill rotWithShape="1">
          <a:blip r:embed="rId4">
            <a:alphaModFix/>
          </a:blip>
          <a:srcRect b="0" l="24989" r="29491" t="0"/>
          <a:stretch/>
        </p:blipFill>
        <p:spPr>
          <a:xfrm>
            <a:off x="6700827" y="645106"/>
            <a:ext cx="4842716" cy="5585369"/>
          </a:xfrm>
          <a:prstGeom prst="rect">
            <a:avLst/>
          </a:prstGeom>
          <a:noFill/>
          <a:ln>
            <a:noFill/>
          </a:ln>
        </p:spPr>
      </p:pic>
      <p:sp>
        <p:nvSpPr>
          <p:cNvPr id="395" name="Google Shape;395;p1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0" name="Shape 400"/>
        <p:cNvGrpSpPr/>
        <p:nvPr/>
      </p:nvGrpSpPr>
      <p:grpSpPr>
        <a:xfrm>
          <a:off x="0" y="0"/>
          <a:ext cx="0" cy="0"/>
          <a:chOff x="0" y="0"/>
          <a:chExt cx="0" cy="0"/>
        </a:xfrm>
      </p:grpSpPr>
      <p:sp>
        <p:nvSpPr>
          <p:cNvPr id="401" name="Google Shape;401;p14"/>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2"/>
              </a:buClr>
              <a:buSzPts val="3600"/>
              <a:buFont typeface="Century Gothic"/>
              <a:buNone/>
            </a:pPr>
            <a:r>
              <a:rPr lang="en-US"/>
              <a:t>Secondhand Vapor</a:t>
            </a:r>
            <a:endParaRPr/>
          </a:p>
        </p:txBody>
      </p:sp>
      <p:pic>
        <p:nvPicPr>
          <p:cNvPr descr="The Dangers of Third-Hand Smoke Exposure | Dr. Kanarek" id="402" name="Google Shape;402;p14"/>
          <p:cNvPicPr preferRelativeResize="0"/>
          <p:nvPr/>
        </p:nvPicPr>
        <p:blipFill rotWithShape="1">
          <a:blip r:embed="rId3">
            <a:alphaModFix/>
          </a:blip>
          <a:srcRect b="0" l="4976" r="6821" t="0"/>
          <a:stretch/>
        </p:blipFill>
        <p:spPr>
          <a:xfrm>
            <a:off x="1151467" y="3028730"/>
            <a:ext cx="4345024" cy="2561604"/>
          </a:xfrm>
          <a:prstGeom prst="roundRect">
            <a:avLst>
              <a:gd fmla="val 1858" name="adj"/>
            </a:avLst>
          </a:prstGeom>
          <a:noFill/>
          <a:ln>
            <a:noFill/>
          </a:ln>
          <a:effectLst>
            <a:outerShdw blurRad="50800" rotWithShape="0" algn="tl" dir="5400000" dist="50800">
              <a:srgbClr val="000000">
                <a:alpha val="42745"/>
              </a:srgbClr>
            </a:outerShdw>
          </a:effectLst>
        </p:spPr>
      </p:pic>
      <p:sp>
        <p:nvSpPr>
          <p:cNvPr id="403" name="Google Shape;403;p14"/>
          <p:cNvSpPr txBox="1"/>
          <p:nvPr>
            <p:ph idx="1" type="body"/>
          </p:nvPr>
        </p:nvSpPr>
        <p:spPr>
          <a:xfrm>
            <a:off x="5992384" y="2260600"/>
            <a:ext cx="5574776" cy="4060190"/>
          </a:xfrm>
          <a:prstGeom prst="rect">
            <a:avLst/>
          </a:prstGeom>
          <a:noFill/>
          <a:ln>
            <a:noFill/>
          </a:ln>
        </p:spPr>
        <p:txBody>
          <a:bodyPr anchorCtr="0" anchor="ctr" bIns="45700" lIns="91425" spcFirstLastPara="1" rIns="91425" wrap="square" tIns="45700">
            <a:normAutofit fontScale="92500" lnSpcReduction="10000"/>
          </a:bodyPr>
          <a:lstStyle/>
          <a:p>
            <a:pPr indent="0" lvl="2" marL="914400" marR="0" rtl="0" algn="l">
              <a:lnSpc>
                <a:spcPct val="90000"/>
              </a:lnSpc>
              <a:spcBef>
                <a:spcPts val="0"/>
              </a:spcBef>
              <a:spcAft>
                <a:spcPts val="0"/>
              </a:spcAft>
              <a:buSzPct val="80000"/>
              <a:buNone/>
            </a:pPr>
            <a:r>
              <a:t/>
            </a:r>
            <a:endParaRPr sz="400">
              <a:latin typeface="Century Gothic"/>
              <a:ea typeface="Century Gothic"/>
              <a:cs typeface="Century Gothic"/>
              <a:sym typeface="Century Gothic"/>
            </a:endParaRPr>
          </a:p>
          <a:p>
            <a:pPr indent="-342900" lvl="0" marL="342900" rtl="0" algn="l">
              <a:lnSpc>
                <a:spcPct val="90000"/>
              </a:lnSpc>
              <a:spcBef>
                <a:spcPts val="1000"/>
              </a:spcBef>
              <a:spcAft>
                <a:spcPts val="0"/>
              </a:spcAft>
              <a:buSzPct val="80000"/>
              <a:buChar char="►"/>
            </a:pPr>
            <a:r>
              <a:rPr lang="en-US" sz="2000">
                <a:latin typeface="Century Gothic"/>
                <a:ea typeface="Century Gothic"/>
                <a:cs typeface="Century Gothic"/>
                <a:sym typeface="Century Gothic"/>
              </a:rPr>
              <a:t>Vaping also effects non-users, especially indoors</a:t>
            </a:r>
            <a:endParaRPr/>
          </a:p>
          <a:p>
            <a:pPr indent="-285775" lvl="1" marL="742950" rtl="0" algn="l">
              <a:lnSpc>
                <a:spcPct val="90000"/>
              </a:lnSpc>
              <a:spcBef>
                <a:spcPts val="1000"/>
              </a:spcBef>
              <a:spcAft>
                <a:spcPts val="0"/>
              </a:spcAft>
              <a:buSzPct val="80000"/>
              <a:buChar char="►"/>
            </a:pPr>
            <a:r>
              <a:rPr lang="en-US" sz="1900">
                <a:latin typeface="Century Gothic"/>
                <a:ea typeface="Century Gothic"/>
                <a:cs typeface="Century Gothic"/>
                <a:sym typeface="Century Gothic"/>
              </a:rPr>
              <a:t>Nicotine and other chemicals have been found in non-users</a:t>
            </a:r>
            <a:endParaRPr sz="1900">
              <a:latin typeface="Century Gothic"/>
              <a:ea typeface="Century Gothic"/>
              <a:cs typeface="Century Gothic"/>
              <a:sym typeface="Century Gothic"/>
            </a:endParaRPr>
          </a:p>
          <a:p>
            <a:pPr indent="-342900" lvl="0" marL="342900" rtl="0" algn="l">
              <a:lnSpc>
                <a:spcPct val="90000"/>
              </a:lnSpc>
              <a:spcBef>
                <a:spcPts val="1000"/>
              </a:spcBef>
              <a:spcAft>
                <a:spcPts val="0"/>
              </a:spcAft>
              <a:buSzPct val="80000"/>
              <a:buChar char="►"/>
            </a:pPr>
            <a:r>
              <a:rPr lang="en-US" sz="2000">
                <a:latin typeface="Century Gothic"/>
                <a:ea typeface="Century Gothic"/>
                <a:cs typeface="Century Gothic"/>
                <a:sym typeface="Century Gothic"/>
              </a:rPr>
              <a:t>E-cigarettes can also be a source of thirdhand exposure to nicotine via surfaces</a:t>
            </a:r>
            <a:endParaRPr/>
          </a:p>
          <a:p>
            <a:pPr indent="-342900" lvl="0" marL="342900" rtl="0" algn="l">
              <a:lnSpc>
                <a:spcPct val="90000"/>
              </a:lnSpc>
              <a:spcBef>
                <a:spcPts val="1000"/>
              </a:spcBef>
              <a:spcAft>
                <a:spcPts val="0"/>
              </a:spcAft>
              <a:buSzPct val="80000"/>
              <a:buChar char="►"/>
            </a:pPr>
            <a:r>
              <a:rPr lang="en-US" sz="2000">
                <a:latin typeface="Century Gothic"/>
                <a:ea typeface="Century Gothic"/>
                <a:cs typeface="Century Gothic"/>
                <a:sym typeface="Century Gothic"/>
              </a:rPr>
              <a:t>It is unclear what the effects of such exposure is, especially among vulnerable groups like:</a:t>
            </a:r>
            <a:endParaRPr/>
          </a:p>
          <a:p>
            <a:pPr indent="-285775" lvl="1" marL="742950" rtl="0" algn="l">
              <a:lnSpc>
                <a:spcPct val="90000"/>
              </a:lnSpc>
              <a:spcBef>
                <a:spcPts val="1000"/>
              </a:spcBef>
              <a:spcAft>
                <a:spcPts val="0"/>
              </a:spcAft>
              <a:buSzPct val="80000"/>
              <a:buChar char="►"/>
            </a:pPr>
            <a:r>
              <a:rPr lang="en-US" sz="1900">
                <a:latin typeface="Century Gothic"/>
                <a:ea typeface="Century Gothic"/>
                <a:cs typeface="Century Gothic"/>
                <a:sym typeface="Century Gothic"/>
              </a:rPr>
              <a:t>Children</a:t>
            </a:r>
            <a:endParaRPr/>
          </a:p>
          <a:p>
            <a:pPr indent="-285775" lvl="1" marL="742950" rtl="0" algn="l">
              <a:lnSpc>
                <a:spcPct val="90000"/>
              </a:lnSpc>
              <a:spcBef>
                <a:spcPts val="1000"/>
              </a:spcBef>
              <a:spcAft>
                <a:spcPts val="0"/>
              </a:spcAft>
              <a:buSzPct val="80000"/>
              <a:buChar char="►"/>
            </a:pPr>
            <a:r>
              <a:rPr lang="en-US" sz="1900">
                <a:latin typeface="Century Gothic"/>
                <a:ea typeface="Century Gothic"/>
                <a:cs typeface="Century Gothic"/>
                <a:sym typeface="Century Gothic"/>
              </a:rPr>
              <a:t>Pregnant women</a:t>
            </a:r>
            <a:endParaRPr/>
          </a:p>
          <a:p>
            <a:pPr indent="-285775" lvl="1" marL="742950" rtl="0" algn="l">
              <a:lnSpc>
                <a:spcPct val="90000"/>
              </a:lnSpc>
              <a:spcBef>
                <a:spcPts val="1000"/>
              </a:spcBef>
              <a:spcAft>
                <a:spcPts val="0"/>
              </a:spcAft>
              <a:buSzPct val="80000"/>
              <a:buChar char="►"/>
            </a:pPr>
            <a:r>
              <a:rPr lang="en-US" sz="1900">
                <a:latin typeface="Century Gothic"/>
                <a:ea typeface="Century Gothic"/>
                <a:cs typeface="Century Gothic"/>
                <a:sym typeface="Century Gothic"/>
              </a:rPr>
              <a:t>Individuals with cardiovascular disease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8" name="Shape 408"/>
        <p:cNvGrpSpPr/>
        <p:nvPr/>
      </p:nvGrpSpPr>
      <p:grpSpPr>
        <a:xfrm>
          <a:off x="0" y="0"/>
          <a:ext cx="0" cy="0"/>
          <a:chOff x="0" y="0"/>
          <a:chExt cx="0" cy="0"/>
        </a:xfrm>
      </p:grpSpPr>
      <p:sp>
        <p:nvSpPr>
          <p:cNvPr id="409" name="Google Shape;409;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410" name="Google Shape;410;p15"/>
          <p:cNvSpPr/>
          <p:nvPr/>
        </p:nvSpPr>
        <p:spPr>
          <a:xfrm>
            <a:off x="11017539" y="467397"/>
            <a:ext cx="695829" cy="5919116"/>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1" name="Google Shape;411;p15"/>
          <p:cNvGrpSpPr/>
          <p:nvPr/>
        </p:nvGrpSpPr>
        <p:grpSpPr>
          <a:xfrm>
            <a:off x="0" y="0"/>
            <a:ext cx="12192000" cy="6858000"/>
            <a:chOff x="0" y="0"/>
            <a:chExt cx="12192000" cy="6858000"/>
          </a:xfrm>
        </p:grpSpPr>
        <p:sp>
          <p:nvSpPr>
            <p:cNvPr id="412" name="Google Shape;412;p15"/>
            <p:cNvSpPr/>
            <p:nvPr/>
          </p:nvSpPr>
          <p:spPr>
            <a:xfrm>
              <a:off x="0" y="0"/>
              <a:ext cx="121920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gradFill>
              <a:gsLst>
                <a:gs pos="0">
                  <a:srgbClr val="628C9E"/>
                </a:gs>
                <a:gs pos="100000">
                  <a:srgbClr val="112838"/>
                </a:gs>
              </a:gsLst>
              <a:path path="circle">
                <a:fillToRect b="100%" r="100%"/>
              </a:path>
              <a:tileRect l="-100%" t="-100%"/>
            </a:gradFill>
            <a:ln>
              <a:noFill/>
            </a:ln>
          </p:spPr>
        </p:sp>
      </p:grpSp>
      <p:sp>
        <p:nvSpPr>
          <p:cNvPr id="414" name="Google Shape;414;p15"/>
          <p:cNvSpPr txBox="1"/>
          <p:nvPr>
            <p:ph type="title"/>
          </p:nvPr>
        </p:nvSpPr>
        <p:spPr>
          <a:xfrm>
            <a:off x="1000372" y="1209957"/>
            <a:ext cx="3034580" cy="4438087"/>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dk1"/>
              </a:buClr>
              <a:buSzPts val="3200"/>
              <a:buFont typeface="Century Gothic"/>
              <a:buNone/>
            </a:pPr>
            <a:r>
              <a:rPr lang="en-US" sz="3200">
                <a:solidFill>
                  <a:schemeClr val="dk1"/>
                </a:solidFill>
              </a:rPr>
              <a:t>More  Research Is Needed</a:t>
            </a:r>
            <a:endParaRPr/>
          </a:p>
        </p:txBody>
      </p:sp>
      <p:cxnSp>
        <p:nvCxnSpPr>
          <p:cNvPr id="415" name="Google Shape;415;p15"/>
          <p:cNvCxnSpPr/>
          <p:nvPr/>
        </p:nvCxnSpPr>
        <p:spPr>
          <a:xfrm>
            <a:off x="4356687" y="1930986"/>
            <a:ext cx="0" cy="3200400"/>
          </a:xfrm>
          <a:prstGeom prst="straightConnector1">
            <a:avLst/>
          </a:prstGeom>
          <a:noFill/>
          <a:ln cap="sq" cmpd="sng" w="15875">
            <a:solidFill>
              <a:srgbClr val="1482AB"/>
            </a:solidFill>
            <a:prstDash val="solid"/>
            <a:miter lim="800000"/>
            <a:headEnd len="sm" w="sm" type="none"/>
            <a:tailEnd len="sm" w="sm" type="none"/>
          </a:ln>
        </p:spPr>
      </p:cxnSp>
      <p:pic>
        <p:nvPicPr>
          <p:cNvPr descr="Disposable vape pen. Image Credit: GrungeElfz / Shutterstock" id="416" name="Google Shape;416;p15"/>
          <p:cNvPicPr preferRelativeResize="0"/>
          <p:nvPr/>
        </p:nvPicPr>
        <p:blipFill rotWithShape="1">
          <a:blip r:embed="rId3">
            <a:alphaModFix/>
          </a:blip>
          <a:srcRect b="0" l="0" r="0" t="0"/>
          <a:stretch/>
        </p:blipFill>
        <p:spPr>
          <a:xfrm>
            <a:off x="5035324" y="1785937"/>
            <a:ext cx="4921885" cy="3286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1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Ensuring Success of Smoke-Free Laws</a:t>
            </a:r>
            <a:endParaRPr/>
          </a:p>
        </p:txBody>
      </p:sp>
      <p:pic>
        <p:nvPicPr>
          <p:cNvPr descr="e-cigarette | Characteristics, Safety Issues, &amp; Regulation ..." id="423" name="Google Shape;423;p16"/>
          <p:cNvPicPr preferRelativeResize="0"/>
          <p:nvPr/>
        </p:nvPicPr>
        <p:blipFill rotWithShape="1">
          <a:blip r:embed="rId3">
            <a:alphaModFix/>
          </a:blip>
          <a:srcRect b="0" l="0" r="0" t="0"/>
          <a:stretch/>
        </p:blipFill>
        <p:spPr>
          <a:xfrm>
            <a:off x="1154953" y="3052869"/>
            <a:ext cx="4750227" cy="2626782"/>
          </a:xfrm>
          <a:prstGeom prst="rect">
            <a:avLst/>
          </a:prstGeom>
          <a:noFill/>
          <a:ln>
            <a:noFill/>
          </a:ln>
        </p:spPr>
      </p:pic>
      <p:sp>
        <p:nvSpPr>
          <p:cNvPr id="424" name="Google Shape;424;p16"/>
          <p:cNvSpPr txBox="1"/>
          <p:nvPr/>
        </p:nvSpPr>
        <p:spPr>
          <a:xfrm>
            <a:off x="6781998" y="2723645"/>
            <a:ext cx="4059283"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dk1"/>
                </a:solidFill>
                <a:latin typeface="Century Gothic"/>
                <a:ea typeface="Century Gothic"/>
                <a:cs typeface="Century Gothic"/>
                <a:sym typeface="Century Gothic"/>
              </a:rPr>
              <a:t>Can you spot the difference?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17"/>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Ensuring Success of Smoke-Free Laws</a:t>
            </a:r>
            <a:endParaRPr/>
          </a:p>
        </p:txBody>
      </p:sp>
      <p:sp>
        <p:nvSpPr>
          <p:cNvPr id="431" name="Google Shape;431;p17"/>
          <p:cNvSpPr txBox="1"/>
          <p:nvPr>
            <p:ph idx="1" type="body"/>
          </p:nvPr>
        </p:nvSpPr>
        <p:spPr>
          <a:xfrm>
            <a:off x="6656913" y="4399666"/>
            <a:ext cx="4625142" cy="1484666"/>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SzPct val="80000"/>
              <a:buChar char="►"/>
            </a:pPr>
            <a:r>
              <a:rPr b="0" i="0" lang="en-US" sz="2400" u="none" strike="noStrike">
                <a:solidFill>
                  <a:srgbClr val="000000"/>
                </a:solidFill>
                <a:latin typeface="Century Gothic"/>
                <a:ea typeface="Century Gothic"/>
                <a:cs typeface="Century Gothic"/>
                <a:sym typeface="Century Gothic"/>
              </a:rPr>
              <a:t> </a:t>
            </a:r>
            <a:r>
              <a:rPr lang="en-US" sz="2400">
                <a:solidFill>
                  <a:srgbClr val="000000"/>
                </a:solidFill>
                <a:latin typeface="Century Gothic"/>
                <a:ea typeface="Century Gothic"/>
                <a:cs typeface="Century Gothic"/>
                <a:sym typeface="Century Gothic"/>
              </a:rPr>
              <a:t>Including e-cigarettes and other vapor products reduces burden on businesses to distinguish between products</a:t>
            </a:r>
            <a:endParaRPr/>
          </a:p>
        </p:txBody>
      </p:sp>
      <p:pic>
        <p:nvPicPr>
          <p:cNvPr descr="e-cigarette | Characteristics, Safety Issues, &amp; Regulation ..." id="432" name="Google Shape;432;p17"/>
          <p:cNvPicPr preferRelativeResize="0"/>
          <p:nvPr/>
        </p:nvPicPr>
        <p:blipFill rotWithShape="1">
          <a:blip r:embed="rId3">
            <a:alphaModFix/>
          </a:blip>
          <a:srcRect b="0" l="0" r="0" t="0"/>
          <a:stretch/>
        </p:blipFill>
        <p:spPr>
          <a:xfrm>
            <a:off x="1154953" y="3052869"/>
            <a:ext cx="4750227" cy="2626782"/>
          </a:xfrm>
          <a:prstGeom prst="rect">
            <a:avLst/>
          </a:prstGeom>
          <a:noFill/>
          <a:ln>
            <a:noFill/>
          </a:ln>
        </p:spPr>
      </p:pic>
      <p:sp>
        <p:nvSpPr>
          <p:cNvPr id="433" name="Google Shape;433;p17"/>
          <p:cNvSpPr txBox="1"/>
          <p:nvPr/>
        </p:nvSpPr>
        <p:spPr>
          <a:xfrm>
            <a:off x="6781998" y="2723645"/>
            <a:ext cx="4059283"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dk1"/>
                </a:solidFill>
                <a:latin typeface="Century Gothic"/>
                <a:ea typeface="Century Gothic"/>
                <a:cs typeface="Century Gothic"/>
                <a:sym typeface="Century Gothic"/>
              </a:rPr>
              <a:t>Can you spot the difference?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18"/>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Ensuring Success of Smoke-Free Laws</a:t>
            </a:r>
            <a:endParaRPr/>
          </a:p>
        </p:txBody>
      </p:sp>
      <p:sp>
        <p:nvSpPr>
          <p:cNvPr id="440" name="Google Shape;440;p18"/>
          <p:cNvSpPr txBox="1"/>
          <p:nvPr>
            <p:ph idx="1" type="body"/>
          </p:nvPr>
        </p:nvSpPr>
        <p:spPr>
          <a:xfrm>
            <a:off x="1154953" y="2606040"/>
            <a:ext cx="5215364" cy="153860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en-US" sz="2400">
                <a:solidFill>
                  <a:srgbClr val="000000"/>
                </a:solidFill>
                <a:latin typeface="Century Gothic"/>
                <a:ea typeface="Century Gothic"/>
                <a:cs typeface="Century Gothic"/>
                <a:sym typeface="Century Gothic"/>
              </a:rPr>
              <a:t>Creates an environment where cessation is more likely, and initiation is less likely</a:t>
            </a:r>
            <a:endParaRPr/>
          </a:p>
        </p:txBody>
      </p:sp>
      <p:pic>
        <p:nvPicPr>
          <p:cNvPr descr="Public vaping ban passed in S.D. amid some controversy | Local ..." id="441" name="Google Shape;441;p18"/>
          <p:cNvPicPr preferRelativeResize="0"/>
          <p:nvPr/>
        </p:nvPicPr>
        <p:blipFill rotWithShape="1">
          <a:blip r:embed="rId3">
            <a:alphaModFix/>
          </a:blip>
          <a:srcRect b="0" l="0" r="0" t="0"/>
          <a:stretch/>
        </p:blipFill>
        <p:spPr>
          <a:xfrm>
            <a:off x="6834211" y="2606041"/>
            <a:ext cx="4761008" cy="3566160"/>
          </a:xfrm>
          <a:prstGeom prst="rect">
            <a:avLst/>
          </a:prstGeom>
          <a:noFill/>
          <a:ln>
            <a:noFill/>
          </a:ln>
        </p:spPr>
      </p:pic>
      <p:pic>
        <p:nvPicPr>
          <p:cNvPr descr="Mingo Board of Health tightens smoking ordinance | News ..." id="442" name="Google Shape;442;p18"/>
          <p:cNvPicPr preferRelativeResize="0"/>
          <p:nvPr/>
        </p:nvPicPr>
        <p:blipFill rotWithShape="1">
          <a:blip r:embed="rId4">
            <a:alphaModFix/>
          </a:blip>
          <a:srcRect b="9447" l="0" r="14756" t="23530"/>
          <a:stretch/>
        </p:blipFill>
        <p:spPr>
          <a:xfrm>
            <a:off x="1712856" y="4144645"/>
            <a:ext cx="4099558" cy="21488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7" name="Shape 447"/>
        <p:cNvGrpSpPr/>
        <p:nvPr/>
      </p:nvGrpSpPr>
      <p:grpSpPr>
        <a:xfrm>
          <a:off x="0" y="0"/>
          <a:ext cx="0" cy="0"/>
          <a:chOff x="0" y="0"/>
          <a:chExt cx="0" cy="0"/>
        </a:xfrm>
      </p:grpSpPr>
      <p:grpSp>
        <p:nvGrpSpPr>
          <p:cNvPr id="448" name="Google Shape;448;p19"/>
          <p:cNvGrpSpPr/>
          <p:nvPr/>
        </p:nvGrpSpPr>
        <p:grpSpPr>
          <a:xfrm>
            <a:off x="0" y="0"/>
            <a:ext cx="12192000" cy="6858000"/>
            <a:chOff x="0" y="0"/>
            <a:chExt cx="12192000" cy="6858000"/>
          </a:xfrm>
        </p:grpSpPr>
        <p:sp>
          <p:nvSpPr>
            <p:cNvPr id="449" name="Google Shape;449;p19"/>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451" name="Google Shape;451;p19"/>
          <p:cNvSpPr txBox="1"/>
          <p:nvPr>
            <p:ph idx="1" type="body"/>
          </p:nvPr>
        </p:nvSpPr>
        <p:spPr>
          <a:xfrm>
            <a:off x="7538984" y="2431797"/>
            <a:ext cx="3925306" cy="2017474"/>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600"/>
              <a:buChar char="►"/>
            </a:pPr>
            <a:r>
              <a:rPr lang="en-US" sz="2000">
                <a:solidFill>
                  <a:schemeClr val="lt1"/>
                </a:solidFill>
                <a:latin typeface="Century Gothic"/>
                <a:ea typeface="Century Gothic"/>
                <a:cs typeface="Century Gothic"/>
                <a:sym typeface="Century Gothic"/>
              </a:rPr>
              <a:t>Does not infringe on the rights of legal users of vapor products</a:t>
            </a:r>
            <a:endParaRPr/>
          </a:p>
          <a:p>
            <a:pPr indent="-342900" lvl="0" marL="342900" rtl="0" algn="l">
              <a:spcBef>
                <a:spcPts val="1000"/>
              </a:spcBef>
              <a:spcAft>
                <a:spcPts val="0"/>
              </a:spcAft>
              <a:buSzPts val="1600"/>
              <a:buChar char="►"/>
            </a:pPr>
            <a:r>
              <a:rPr b="0" i="0" lang="en-US" sz="2000" u="none" strike="noStrike">
                <a:solidFill>
                  <a:schemeClr val="lt1"/>
                </a:solidFill>
                <a:latin typeface="Century Gothic"/>
                <a:ea typeface="Century Gothic"/>
                <a:cs typeface="Century Gothic"/>
                <a:sym typeface="Century Gothic"/>
              </a:rPr>
              <a:t>Vaping can s</a:t>
            </a:r>
            <a:r>
              <a:rPr lang="en-US" sz="2000">
                <a:solidFill>
                  <a:schemeClr val="lt1"/>
                </a:solidFill>
                <a:latin typeface="Century Gothic"/>
                <a:ea typeface="Century Gothic"/>
                <a:cs typeface="Century Gothic"/>
                <a:sym typeface="Century Gothic"/>
              </a:rPr>
              <a:t>till be done outside (with the exception of school property)</a:t>
            </a:r>
            <a:endParaRPr b="0" i="0" sz="2000" u="none" strike="noStrike">
              <a:solidFill>
                <a:schemeClr val="lt1"/>
              </a:solidFill>
              <a:latin typeface="Century Gothic"/>
              <a:ea typeface="Century Gothic"/>
              <a:cs typeface="Century Gothic"/>
              <a:sym typeface="Century Gothic"/>
            </a:endParaRPr>
          </a:p>
        </p:txBody>
      </p:sp>
      <p:pic>
        <p:nvPicPr>
          <p:cNvPr descr="North Carolina schools add e-cigarette symbol to tobacco-free zone ..." id="452" name="Google Shape;452;p19"/>
          <p:cNvPicPr preferRelativeResize="0"/>
          <p:nvPr/>
        </p:nvPicPr>
        <p:blipFill rotWithShape="1">
          <a:blip r:embed="rId4">
            <a:alphaModFix/>
          </a:blip>
          <a:srcRect b="2" l="16094" r="50546" t="0"/>
          <a:stretch/>
        </p:blipFill>
        <p:spPr>
          <a:xfrm>
            <a:off x="816917" y="732326"/>
            <a:ext cx="3113903" cy="5250498"/>
          </a:xfrm>
          <a:prstGeom prst="rect">
            <a:avLst/>
          </a:prstGeom>
          <a:noFill/>
          <a:ln>
            <a:noFill/>
          </a:ln>
        </p:spPr>
      </p:pic>
      <p:pic>
        <p:nvPicPr>
          <p:cNvPr descr="Before the Massachusetts Department of Public Health held a public hearing on Governor Charlie Baker's ban on selling vaping products, residents who opposed the ban vaped nicotine outside of the building. From left to right: Christine Festa, David Sailer, and Giancarlo D'Alotto." id="453" name="Google Shape;453;p19"/>
          <p:cNvPicPr preferRelativeResize="0"/>
          <p:nvPr/>
        </p:nvPicPr>
        <p:blipFill rotWithShape="1">
          <a:blip r:embed="rId5">
            <a:alphaModFix/>
          </a:blip>
          <a:srcRect b="-2" l="0" r="14566" t="0"/>
          <a:stretch/>
        </p:blipFill>
        <p:spPr>
          <a:xfrm>
            <a:off x="4094546" y="732327"/>
            <a:ext cx="3113904" cy="2542289"/>
          </a:xfrm>
          <a:prstGeom prst="rect">
            <a:avLst/>
          </a:prstGeom>
          <a:noFill/>
          <a:ln>
            <a:noFill/>
          </a:ln>
        </p:spPr>
      </p:pic>
      <p:sp>
        <p:nvSpPr>
          <p:cNvPr id="454" name="Google Shape;454;p1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bearded man in sunglasses exhaling vape smoke while outside." id="455" name="Google Shape;455;p19"/>
          <p:cNvPicPr preferRelativeResize="0"/>
          <p:nvPr/>
        </p:nvPicPr>
        <p:blipFill rotWithShape="1">
          <a:blip r:embed="rId6">
            <a:alphaModFix/>
          </a:blip>
          <a:srcRect b="-1" l="31103" r="0" t="0"/>
          <a:stretch/>
        </p:blipFill>
        <p:spPr>
          <a:xfrm>
            <a:off x="4094546" y="3440534"/>
            <a:ext cx="3113904" cy="25422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p2"/>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nvGrpSpPr>
          <p:cNvPr id="289" name="Google Shape;289;p2"/>
          <p:cNvGrpSpPr/>
          <p:nvPr/>
        </p:nvGrpSpPr>
        <p:grpSpPr>
          <a:xfrm>
            <a:off x="0" y="0"/>
            <a:ext cx="12192000" cy="6858000"/>
            <a:chOff x="0" y="0"/>
            <a:chExt cx="12192000" cy="6858000"/>
          </a:xfrm>
        </p:grpSpPr>
        <p:sp>
          <p:nvSpPr>
            <p:cNvPr id="290" name="Google Shape;290;p2"/>
            <p:cNvSpPr/>
            <p:nvPr/>
          </p:nvSpPr>
          <p:spPr>
            <a:xfrm>
              <a:off x="0" y="0"/>
              <a:ext cx="121920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92" name="Google Shape;292;p2"/>
          <p:cNvSpPr txBox="1"/>
          <p:nvPr>
            <p:ph type="title"/>
          </p:nvPr>
        </p:nvSpPr>
        <p:spPr>
          <a:xfrm>
            <a:off x="836247" y="1085549"/>
            <a:ext cx="3430947" cy="4686903"/>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3600"/>
              <a:buFont typeface="Century Gothic"/>
              <a:buNone/>
            </a:pPr>
            <a:r>
              <a:rPr lang="en-US">
                <a:solidFill>
                  <a:schemeClr val="lt1"/>
                </a:solidFill>
              </a:rPr>
              <a:t>Overview</a:t>
            </a:r>
            <a:endParaRPr/>
          </a:p>
        </p:txBody>
      </p:sp>
      <p:cxnSp>
        <p:nvCxnSpPr>
          <p:cNvPr id="293" name="Google Shape;293;p2"/>
          <p:cNvCxnSpPr/>
          <p:nvPr/>
        </p:nvCxnSpPr>
        <p:spPr>
          <a:xfrm>
            <a:off x="4654296" y="1930986"/>
            <a:ext cx="0" cy="3200400"/>
          </a:xfrm>
          <a:prstGeom prst="straightConnector1">
            <a:avLst/>
          </a:prstGeom>
          <a:noFill/>
          <a:ln cap="sq" cmpd="sng" w="15875">
            <a:solidFill>
              <a:schemeClr val="lt1"/>
            </a:solidFill>
            <a:prstDash val="solid"/>
            <a:miter lim="800000"/>
            <a:headEnd len="sm" w="sm" type="none"/>
            <a:tailEnd len="sm" w="sm" type="none"/>
          </a:ln>
        </p:spPr>
      </p:cxnSp>
      <p:sp>
        <p:nvSpPr>
          <p:cNvPr id="294" name="Google Shape;294;p2"/>
          <p:cNvSpPr txBox="1"/>
          <p:nvPr>
            <p:ph idx="1" type="body"/>
          </p:nvPr>
        </p:nvSpPr>
        <p:spPr>
          <a:xfrm>
            <a:off x="4794263" y="1085549"/>
            <a:ext cx="6660446" cy="4686903"/>
          </a:xfrm>
          <a:prstGeom prst="rect">
            <a:avLst/>
          </a:prstGeom>
          <a:noFill/>
          <a:ln>
            <a:noFill/>
          </a:ln>
        </p:spPr>
        <p:txBody>
          <a:bodyPr anchorCtr="0" anchor="ctr" bIns="45700" lIns="91425" spcFirstLastPara="1" rIns="91425" wrap="square" tIns="45700">
            <a:normAutofit/>
          </a:bodyPr>
          <a:lstStyle/>
          <a:p>
            <a:pPr indent="-342900" lvl="0" marL="342900" rtl="0" algn="l">
              <a:spcBef>
                <a:spcPts val="0"/>
              </a:spcBef>
              <a:spcAft>
                <a:spcPts val="0"/>
              </a:spcAft>
              <a:buSzPts val="1920"/>
              <a:buChar char="►"/>
            </a:pPr>
            <a:r>
              <a:rPr lang="en-US" sz="2400">
                <a:solidFill>
                  <a:schemeClr val="lt1"/>
                </a:solidFill>
              </a:rPr>
              <a:t>Data on tobacco use</a:t>
            </a:r>
            <a:endParaRPr/>
          </a:p>
          <a:p>
            <a:pPr indent="-342900" lvl="0" marL="342900" rtl="0" algn="l">
              <a:spcBef>
                <a:spcPts val="1000"/>
              </a:spcBef>
              <a:spcAft>
                <a:spcPts val="0"/>
              </a:spcAft>
              <a:buSzPts val="1920"/>
              <a:buChar char="►"/>
            </a:pPr>
            <a:r>
              <a:rPr lang="en-US" sz="2400">
                <a:solidFill>
                  <a:schemeClr val="lt1"/>
                </a:solidFill>
              </a:rPr>
              <a:t>Key policy changes</a:t>
            </a:r>
            <a:endParaRPr/>
          </a:p>
          <a:p>
            <a:pPr indent="-285750" lvl="1" marL="742950" rtl="0" algn="l">
              <a:spcBef>
                <a:spcPts val="1000"/>
              </a:spcBef>
              <a:spcAft>
                <a:spcPts val="0"/>
              </a:spcAft>
              <a:buSzPts val="1600"/>
              <a:buChar char="►"/>
            </a:pPr>
            <a:r>
              <a:rPr lang="en-US" sz="2000">
                <a:solidFill>
                  <a:schemeClr val="lt1"/>
                </a:solidFill>
              </a:rPr>
              <a:t>Including e-cigarettes in Clean Indoor Air Laws</a:t>
            </a:r>
            <a:endParaRPr/>
          </a:p>
          <a:p>
            <a:pPr indent="-285750" lvl="1" marL="742950" rtl="0" algn="l">
              <a:spcBef>
                <a:spcPts val="1000"/>
              </a:spcBef>
              <a:spcAft>
                <a:spcPts val="0"/>
              </a:spcAft>
              <a:buSzPts val="1600"/>
              <a:buChar char="►"/>
            </a:pPr>
            <a:r>
              <a:rPr lang="en-US" sz="2000">
                <a:solidFill>
                  <a:schemeClr val="lt1"/>
                </a:solidFill>
              </a:rPr>
              <a:t>Adapting to Tobacco 21</a:t>
            </a:r>
            <a:endParaRPr/>
          </a:p>
          <a:p>
            <a:pPr indent="-342900" lvl="0" marL="342900" rtl="0" algn="l">
              <a:spcBef>
                <a:spcPts val="1000"/>
              </a:spcBef>
              <a:spcAft>
                <a:spcPts val="0"/>
              </a:spcAft>
              <a:buSzPts val="1760"/>
              <a:buChar char="►"/>
            </a:pPr>
            <a:r>
              <a:rPr lang="en-US" sz="2200">
                <a:solidFill>
                  <a:schemeClr val="lt1"/>
                </a:solidFill>
              </a:rPr>
              <a:t>Enforcement</a:t>
            </a:r>
            <a:endParaRPr/>
          </a:p>
          <a:p>
            <a:pPr indent="-342900" lvl="0" marL="342900" rtl="0" algn="l">
              <a:spcBef>
                <a:spcPts val="1000"/>
              </a:spcBef>
              <a:spcAft>
                <a:spcPts val="0"/>
              </a:spcAft>
              <a:buSzPts val="1760"/>
              <a:buChar char="►"/>
            </a:pPr>
            <a:r>
              <a:rPr lang="en-US" sz="2200">
                <a:solidFill>
                  <a:schemeClr val="lt1"/>
                </a:solidFill>
              </a:rPr>
              <a:t>Prevention and Cessation</a:t>
            </a:r>
            <a:endParaRPr/>
          </a:p>
        </p:txBody>
      </p:sp>
      <p:sp>
        <p:nvSpPr>
          <p:cNvPr id="295" name="Google Shape;295;p2"/>
          <p:cNvSpPr txBox="1"/>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1000" u="none" cap="none" strike="noStrike">
              <a:solidFill>
                <a:srgbClr val="B31166"/>
              </a:solidFill>
              <a:latin typeface="Century Gothic"/>
              <a:ea typeface="Century Gothic"/>
              <a:cs typeface="Century Gothic"/>
              <a:sym typeface="Century Gothic"/>
            </a:endParaRPr>
          </a:p>
        </p:txBody>
      </p:sp>
      <p:sp>
        <p:nvSpPr>
          <p:cNvPr id="296" name="Google Shape;296;p2"/>
          <p:cNvSpPr txBox="1"/>
          <p:nvPr/>
        </p:nvSpPr>
        <p:spPr>
          <a:xfrm>
            <a:off x="7718854" y="6391839"/>
            <a:ext cx="2997637" cy="30479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b="1" i="0" sz="1000" u="none" cap="none" strike="noStrike">
              <a:solidFill>
                <a:srgbClr val="B31166"/>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20"/>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E-Cigarettes Should be Included in All Tobacco Policies</a:t>
            </a:r>
            <a:endParaRPr/>
          </a:p>
        </p:txBody>
      </p:sp>
      <p:sp>
        <p:nvSpPr>
          <p:cNvPr id="462" name="Google Shape;462;p20"/>
          <p:cNvSpPr txBox="1"/>
          <p:nvPr>
            <p:ph idx="1" type="body"/>
          </p:nvPr>
        </p:nvSpPr>
        <p:spPr>
          <a:xfrm>
            <a:off x="1154954" y="2603500"/>
            <a:ext cx="9433797" cy="3416300"/>
          </a:xfrm>
          <a:prstGeom prst="rect">
            <a:avLst/>
          </a:prstGeom>
          <a:noFill/>
          <a:ln>
            <a:noFill/>
          </a:ln>
        </p:spPr>
        <p:txBody>
          <a:bodyPr anchorCtr="0" anchor="t" bIns="45700" lIns="91425" spcFirstLastPara="1" rIns="91425" wrap="square" tIns="45700">
            <a:normAutofit/>
          </a:bodyPr>
          <a:lstStyle/>
          <a:p>
            <a:pPr indent="-241300" lvl="0" marL="342900" marR="0" rtl="0" algn="l">
              <a:spcBef>
                <a:spcPts val="0"/>
              </a:spcBef>
              <a:spcAft>
                <a:spcPts val="0"/>
              </a:spcAft>
              <a:buSzPts val="1600"/>
              <a:buFont typeface="Noto Sans Symbols"/>
              <a:buNone/>
            </a:pPr>
            <a:r>
              <a:t/>
            </a:r>
            <a:endParaRPr sz="2000">
              <a:latin typeface="Century Gothic"/>
              <a:ea typeface="Century Gothic"/>
              <a:cs typeface="Century Gothic"/>
              <a:sym typeface="Century Gothic"/>
            </a:endParaRPr>
          </a:p>
          <a:p>
            <a:pPr indent="-180340" lvl="0" marL="342900" rtl="0" algn="l">
              <a:spcBef>
                <a:spcPts val="1000"/>
              </a:spcBef>
              <a:spcAft>
                <a:spcPts val="0"/>
              </a:spcAft>
              <a:buSzPts val="2560"/>
              <a:buNone/>
            </a:pPr>
            <a:r>
              <a:t/>
            </a:r>
            <a:endParaRPr sz="3200">
              <a:latin typeface="Century Gothic"/>
              <a:ea typeface="Century Gothic"/>
              <a:cs typeface="Century Gothic"/>
              <a:sym typeface="Century Gothic"/>
            </a:endParaRPr>
          </a:p>
        </p:txBody>
      </p:sp>
      <p:grpSp>
        <p:nvGrpSpPr>
          <p:cNvPr id="463" name="Google Shape;463;p20"/>
          <p:cNvGrpSpPr/>
          <p:nvPr/>
        </p:nvGrpSpPr>
        <p:grpSpPr>
          <a:xfrm>
            <a:off x="2380869" y="2428915"/>
            <a:ext cx="7430252" cy="4101486"/>
            <a:chOff x="0" y="17209"/>
            <a:chExt cx="7430252" cy="4101486"/>
          </a:xfrm>
        </p:grpSpPr>
        <p:sp>
          <p:nvSpPr>
            <p:cNvPr id="464" name="Google Shape;464;p20"/>
            <p:cNvSpPr/>
            <p:nvPr/>
          </p:nvSpPr>
          <p:spPr>
            <a:xfrm>
              <a:off x="0" y="17209"/>
              <a:ext cx="7430252" cy="1093933"/>
            </a:xfrm>
            <a:prstGeom prst="roundRect">
              <a:avLst>
                <a:gd fmla="val 16667" name="adj"/>
              </a:avLst>
            </a:prstGeom>
            <a:solidFill>
              <a:srgbClr val="19ACE4"/>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0"/>
            <p:cNvSpPr txBox="1"/>
            <p:nvPr/>
          </p:nvSpPr>
          <p:spPr>
            <a:xfrm>
              <a:off x="53401" y="70610"/>
              <a:ext cx="7323450" cy="987131"/>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Century Gothic"/>
                <a:buNone/>
              </a:pPr>
              <a:r>
                <a:rPr b="0" i="0" lang="en-US" sz="2400" u="none" cap="none" strike="noStrike">
                  <a:solidFill>
                    <a:schemeClr val="lt1"/>
                  </a:solidFill>
                  <a:latin typeface="Century Gothic"/>
                  <a:ea typeface="Century Gothic"/>
                  <a:cs typeface="Century Gothic"/>
                  <a:sym typeface="Century Gothic"/>
                </a:rPr>
                <a:t>E-cigarettes are not risk-free</a:t>
              </a:r>
              <a:endParaRPr/>
            </a:p>
          </p:txBody>
        </p:sp>
        <p:sp>
          <p:nvSpPr>
            <p:cNvPr id="466" name="Google Shape;466;p20"/>
            <p:cNvSpPr/>
            <p:nvPr/>
          </p:nvSpPr>
          <p:spPr>
            <a:xfrm>
              <a:off x="4" y="1184845"/>
              <a:ext cx="7423011" cy="1039390"/>
            </a:xfrm>
            <a:prstGeom prst="roundRect">
              <a:avLst>
                <a:gd fmla="val 16667" name="adj"/>
              </a:avLst>
            </a:prstGeom>
            <a:solidFill>
              <a:schemeClr val="accent4"/>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0"/>
            <p:cNvSpPr txBox="1"/>
            <p:nvPr/>
          </p:nvSpPr>
          <p:spPr>
            <a:xfrm>
              <a:off x="50743" y="1235584"/>
              <a:ext cx="7321533" cy="9379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Century Gothic"/>
                <a:buNone/>
              </a:pPr>
              <a:r>
                <a:rPr b="0" i="0" lang="en-US" sz="2400" u="none" cap="none" strike="noStrike">
                  <a:solidFill>
                    <a:schemeClr val="lt1"/>
                  </a:solidFill>
                  <a:latin typeface="Century Gothic"/>
                  <a:ea typeface="Century Gothic"/>
                  <a:cs typeface="Century Gothic"/>
                  <a:sym typeface="Century Gothic"/>
                </a:rPr>
                <a:t>There is mixed evidence on whether e-cigarettes are an effective cessation aid</a:t>
              </a:r>
              <a:endParaRPr/>
            </a:p>
          </p:txBody>
        </p:sp>
        <p:sp>
          <p:nvSpPr>
            <p:cNvPr id="468" name="Google Shape;468;p20"/>
            <p:cNvSpPr/>
            <p:nvPr/>
          </p:nvSpPr>
          <p:spPr>
            <a:xfrm>
              <a:off x="4" y="2314448"/>
              <a:ext cx="7423011" cy="1804247"/>
            </a:xfrm>
            <a:prstGeom prst="roundRect">
              <a:avLst>
                <a:gd fmla="val 16667" name="adj"/>
              </a:avLst>
            </a:prstGeom>
            <a:solidFill>
              <a:srgbClr val="19ACE4"/>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0"/>
            <p:cNvSpPr txBox="1"/>
            <p:nvPr/>
          </p:nvSpPr>
          <p:spPr>
            <a:xfrm>
              <a:off x="88080" y="2402524"/>
              <a:ext cx="7246859" cy="162809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Century Gothic"/>
                <a:buNone/>
              </a:pPr>
              <a:r>
                <a:rPr b="0" i="0" lang="en-US" sz="2400" u="none" cap="none" strike="noStrike">
                  <a:solidFill>
                    <a:schemeClr val="lt1"/>
                  </a:solidFill>
                  <a:latin typeface="Century Gothic"/>
                  <a:ea typeface="Century Gothic"/>
                  <a:cs typeface="Century Gothic"/>
                  <a:sym typeface="Century Gothic"/>
                </a:rPr>
                <a:t>Comprehensive policies go beyond just e-cigarettes and are needed to protect against emerging products and close loopholes</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21"/>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Covering Tobacco Comprehensively</a:t>
            </a:r>
            <a:endParaRPr/>
          </a:p>
        </p:txBody>
      </p:sp>
      <p:grpSp>
        <p:nvGrpSpPr>
          <p:cNvPr id="476" name="Google Shape;476;p21"/>
          <p:cNvGrpSpPr/>
          <p:nvPr/>
        </p:nvGrpSpPr>
        <p:grpSpPr>
          <a:xfrm>
            <a:off x="534025" y="2372497"/>
            <a:ext cx="11128068" cy="4210679"/>
            <a:chOff x="2684" y="0"/>
            <a:chExt cx="11128068" cy="4210679"/>
          </a:xfrm>
        </p:grpSpPr>
        <p:sp>
          <p:nvSpPr>
            <p:cNvPr id="477" name="Google Shape;477;p21"/>
            <p:cNvSpPr/>
            <p:nvPr/>
          </p:nvSpPr>
          <p:spPr>
            <a:xfrm>
              <a:off x="2684" y="0"/>
              <a:ext cx="2633862" cy="4210679"/>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1"/>
            <p:cNvSpPr txBox="1"/>
            <p:nvPr/>
          </p:nvSpPr>
          <p:spPr>
            <a:xfrm>
              <a:off x="2684" y="0"/>
              <a:ext cx="2633862" cy="126320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entury Gothic"/>
                <a:buNone/>
              </a:pPr>
              <a:r>
                <a:rPr b="0" i="0" lang="en-US" sz="2400" u="none" cap="none" strike="noStrike">
                  <a:solidFill>
                    <a:schemeClr val="dk1"/>
                  </a:solidFill>
                  <a:latin typeface="Century Gothic"/>
                  <a:ea typeface="Century Gothic"/>
                  <a:cs typeface="Century Gothic"/>
                  <a:sym typeface="Century Gothic"/>
                </a:rPr>
                <a:t>Conventional Tobacco Products</a:t>
              </a:r>
              <a:endParaRPr/>
            </a:p>
          </p:txBody>
        </p:sp>
        <p:sp>
          <p:nvSpPr>
            <p:cNvPr id="479" name="Google Shape;479;p21"/>
            <p:cNvSpPr/>
            <p:nvPr/>
          </p:nvSpPr>
          <p:spPr>
            <a:xfrm>
              <a:off x="2834086" y="0"/>
              <a:ext cx="2633862" cy="4210679"/>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1"/>
            <p:cNvSpPr txBox="1"/>
            <p:nvPr/>
          </p:nvSpPr>
          <p:spPr>
            <a:xfrm>
              <a:off x="2834086" y="0"/>
              <a:ext cx="2633862" cy="126320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entury Gothic"/>
                <a:buNone/>
              </a:pPr>
              <a:r>
                <a:rPr b="0" i="0" lang="en-US" sz="2400" u="none" cap="none" strike="noStrike">
                  <a:solidFill>
                    <a:schemeClr val="dk1"/>
                  </a:solidFill>
                  <a:latin typeface="Century Gothic"/>
                  <a:ea typeface="Century Gothic"/>
                  <a:cs typeface="Century Gothic"/>
                  <a:sym typeface="Century Gothic"/>
                </a:rPr>
                <a:t>Tobacco Product Paraphernalia </a:t>
              </a:r>
              <a:endParaRPr/>
            </a:p>
          </p:txBody>
        </p:sp>
        <p:sp>
          <p:nvSpPr>
            <p:cNvPr id="481" name="Google Shape;481;p21"/>
            <p:cNvSpPr/>
            <p:nvPr/>
          </p:nvSpPr>
          <p:spPr>
            <a:xfrm>
              <a:off x="5665488" y="0"/>
              <a:ext cx="2633862" cy="4210679"/>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1"/>
            <p:cNvSpPr txBox="1"/>
            <p:nvPr/>
          </p:nvSpPr>
          <p:spPr>
            <a:xfrm>
              <a:off x="5665488" y="0"/>
              <a:ext cx="2633862" cy="126320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entury Gothic"/>
                <a:buNone/>
              </a:pPr>
              <a:r>
                <a:rPr b="0" i="0" lang="en-US" sz="2400" u="none" cap="none" strike="noStrike">
                  <a:solidFill>
                    <a:schemeClr val="dk1"/>
                  </a:solidFill>
                  <a:latin typeface="Century Gothic"/>
                  <a:ea typeface="Century Gothic"/>
                  <a:cs typeface="Century Gothic"/>
                  <a:sym typeface="Century Gothic"/>
                </a:rPr>
                <a:t>Vapor Products</a:t>
              </a:r>
              <a:endParaRPr/>
            </a:p>
            <a:p>
              <a:pPr indent="0" lvl="0" marL="0" marR="0" rtl="0" algn="ctr">
                <a:lnSpc>
                  <a:spcPct val="90000"/>
                </a:lnSpc>
                <a:spcBef>
                  <a:spcPts val="840"/>
                </a:spcBef>
                <a:spcAft>
                  <a:spcPts val="0"/>
                </a:spcAft>
                <a:buClr>
                  <a:schemeClr val="dk1"/>
                </a:buClr>
                <a:buSzPts val="2400"/>
                <a:buFont typeface="Century Gothic"/>
                <a:buNone/>
              </a:pPr>
              <a:r>
                <a:t/>
              </a:r>
              <a:endParaRPr b="0" i="0" sz="2400" u="none" cap="none" strike="noStrike">
                <a:solidFill>
                  <a:schemeClr val="dk1"/>
                </a:solidFill>
                <a:latin typeface="Century Gothic"/>
                <a:ea typeface="Century Gothic"/>
                <a:cs typeface="Century Gothic"/>
                <a:sym typeface="Century Gothic"/>
              </a:endParaRPr>
            </a:p>
          </p:txBody>
        </p:sp>
        <p:sp>
          <p:nvSpPr>
            <p:cNvPr id="483" name="Google Shape;483;p21"/>
            <p:cNvSpPr/>
            <p:nvPr/>
          </p:nvSpPr>
          <p:spPr>
            <a:xfrm>
              <a:off x="8496890" y="0"/>
              <a:ext cx="2633862" cy="4210679"/>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1"/>
            <p:cNvSpPr txBox="1"/>
            <p:nvPr/>
          </p:nvSpPr>
          <p:spPr>
            <a:xfrm>
              <a:off x="8496890" y="0"/>
              <a:ext cx="2633862" cy="126320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entury Gothic"/>
                <a:buNone/>
              </a:pPr>
              <a:r>
                <a:rPr b="0" i="0" lang="en-US" sz="2400" u="none" cap="none" strike="noStrike">
                  <a:solidFill>
                    <a:schemeClr val="dk1"/>
                  </a:solidFill>
                  <a:latin typeface="Century Gothic"/>
                  <a:ea typeface="Century Gothic"/>
                  <a:cs typeface="Century Gothic"/>
                  <a:sym typeface="Century Gothic"/>
                </a:rPr>
                <a:t>Alternative Nicotine Products</a:t>
              </a:r>
              <a:endParaRPr/>
            </a:p>
          </p:txBody>
        </p:sp>
      </p:grpSp>
      <p:pic>
        <p:nvPicPr>
          <p:cNvPr descr="More Smokers Switching From Cigarettes to Small Cigars ..." id="485" name="Google Shape;485;p21"/>
          <p:cNvPicPr preferRelativeResize="0"/>
          <p:nvPr/>
        </p:nvPicPr>
        <p:blipFill rotWithShape="1">
          <a:blip r:embed="rId3">
            <a:alphaModFix/>
          </a:blip>
          <a:srcRect b="0" l="0" r="0" t="0"/>
          <a:stretch/>
        </p:blipFill>
        <p:spPr>
          <a:xfrm>
            <a:off x="849142" y="3516682"/>
            <a:ext cx="1923149" cy="1642547"/>
          </a:xfrm>
          <a:prstGeom prst="rect">
            <a:avLst/>
          </a:prstGeom>
          <a:noFill/>
          <a:ln>
            <a:noFill/>
          </a:ln>
        </p:spPr>
      </p:pic>
      <p:pic>
        <p:nvPicPr>
          <p:cNvPr descr="Smokeless Tobacco Leaves Traces Of Carcinogens In Household Dust" id="486" name="Google Shape;486;p21"/>
          <p:cNvPicPr preferRelativeResize="0"/>
          <p:nvPr/>
        </p:nvPicPr>
        <p:blipFill rotWithShape="1">
          <a:blip r:embed="rId4">
            <a:alphaModFix/>
          </a:blip>
          <a:srcRect b="0" l="0" r="0" t="0"/>
          <a:stretch/>
        </p:blipFill>
        <p:spPr>
          <a:xfrm>
            <a:off x="953950" y="5215572"/>
            <a:ext cx="1713531" cy="1323787"/>
          </a:xfrm>
          <a:prstGeom prst="rect">
            <a:avLst/>
          </a:prstGeom>
          <a:noFill/>
          <a:ln>
            <a:noFill/>
          </a:ln>
        </p:spPr>
      </p:pic>
      <p:pic>
        <p:nvPicPr>
          <p:cNvPr descr="Pipe, Smoking Paper, Smoking, Tobacco, Nicotine" id="487" name="Google Shape;487;p21"/>
          <p:cNvPicPr preferRelativeResize="0"/>
          <p:nvPr/>
        </p:nvPicPr>
        <p:blipFill rotWithShape="1">
          <a:blip r:embed="rId5">
            <a:alphaModFix/>
          </a:blip>
          <a:srcRect b="0" l="0" r="0" t="0"/>
          <a:stretch/>
        </p:blipFill>
        <p:spPr>
          <a:xfrm>
            <a:off x="3711145" y="3588373"/>
            <a:ext cx="1923149" cy="2884724"/>
          </a:xfrm>
          <a:prstGeom prst="rect">
            <a:avLst/>
          </a:prstGeom>
          <a:noFill/>
          <a:ln>
            <a:noFill/>
          </a:ln>
        </p:spPr>
      </p:pic>
      <p:pic>
        <p:nvPicPr>
          <p:cNvPr descr="danyelleshultis - Vicious Vapors" id="488" name="Google Shape;488;p21"/>
          <p:cNvPicPr preferRelativeResize="0"/>
          <p:nvPr/>
        </p:nvPicPr>
        <p:blipFill rotWithShape="1">
          <a:blip r:embed="rId6">
            <a:alphaModFix/>
          </a:blip>
          <a:srcRect b="0" l="8102" r="9300" t="0"/>
          <a:stretch/>
        </p:blipFill>
        <p:spPr>
          <a:xfrm>
            <a:off x="6375890" y="3104367"/>
            <a:ext cx="2273643" cy="1666875"/>
          </a:xfrm>
          <a:prstGeom prst="rect">
            <a:avLst/>
          </a:prstGeom>
          <a:noFill/>
          <a:ln>
            <a:noFill/>
          </a:ln>
        </p:spPr>
      </p:pic>
      <p:pic>
        <p:nvPicPr>
          <p:cNvPr descr="What is JUUL?" id="489" name="Google Shape;489;p21"/>
          <p:cNvPicPr preferRelativeResize="0"/>
          <p:nvPr/>
        </p:nvPicPr>
        <p:blipFill rotWithShape="1">
          <a:blip r:embed="rId7">
            <a:alphaModFix/>
          </a:blip>
          <a:srcRect b="8046" l="0" r="10861" t="0"/>
          <a:stretch/>
        </p:blipFill>
        <p:spPr>
          <a:xfrm>
            <a:off x="6410701" y="4920706"/>
            <a:ext cx="2204020" cy="1513006"/>
          </a:xfrm>
          <a:prstGeom prst="rect">
            <a:avLst/>
          </a:prstGeom>
          <a:noFill/>
          <a:ln>
            <a:noFill/>
          </a:ln>
        </p:spPr>
      </p:pic>
      <p:pic>
        <p:nvPicPr>
          <p:cNvPr descr="Image result for velo nicotine" id="490" name="Google Shape;490;p21"/>
          <p:cNvPicPr preferRelativeResize="0"/>
          <p:nvPr/>
        </p:nvPicPr>
        <p:blipFill rotWithShape="1">
          <a:blip r:embed="rId8">
            <a:alphaModFix/>
          </a:blip>
          <a:srcRect b="0" l="0" r="0" t="0"/>
          <a:stretch/>
        </p:blipFill>
        <p:spPr>
          <a:xfrm>
            <a:off x="9557498" y="3556693"/>
            <a:ext cx="1600330" cy="1332679"/>
          </a:xfrm>
          <a:prstGeom prst="roundRect">
            <a:avLst>
              <a:gd fmla="val 1858" name="adj"/>
            </a:avLst>
          </a:prstGeom>
          <a:noFill/>
          <a:ln>
            <a:noFill/>
          </a:ln>
        </p:spPr>
      </p:pic>
      <p:pic>
        <p:nvPicPr>
          <p:cNvPr descr="Image result for ZYN" id="491" name="Google Shape;491;p21"/>
          <p:cNvPicPr preferRelativeResize="0"/>
          <p:nvPr/>
        </p:nvPicPr>
        <p:blipFill rotWithShape="1">
          <a:blip r:embed="rId9">
            <a:alphaModFix/>
          </a:blip>
          <a:srcRect b="0" l="12092" r="6626" t="0"/>
          <a:stretch/>
        </p:blipFill>
        <p:spPr>
          <a:xfrm>
            <a:off x="9296655" y="5019043"/>
            <a:ext cx="2122016" cy="1434462"/>
          </a:xfrm>
          <a:prstGeom prst="roundRect">
            <a:avLst>
              <a:gd fmla="val 1858" name="adj"/>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22"/>
          <p:cNvSpPr txBox="1"/>
          <p:nvPr>
            <p:ph type="ctrTitle"/>
          </p:nvPr>
        </p:nvSpPr>
        <p:spPr>
          <a:xfrm>
            <a:off x="1154954" y="2099733"/>
            <a:ext cx="9780775" cy="267764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5400"/>
              <a:buFont typeface="Century Gothic"/>
              <a:buNone/>
            </a:pPr>
            <a:r>
              <a:rPr lang="en-US" sz="5400" cap="none"/>
              <a:t>Adapting to </a:t>
            </a:r>
            <a:r>
              <a:rPr lang="en-US"/>
              <a:t>Tobacco </a:t>
            </a:r>
            <a:r>
              <a:rPr lang="en-US" sz="5400" cap="none"/>
              <a:t>21</a:t>
            </a:r>
            <a:endParaRPr/>
          </a:p>
        </p:txBody>
      </p:sp>
      <p:sp>
        <p:nvSpPr>
          <p:cNvPr id="497" name="Google Shape;497;p22"/>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2" name="Shape 502"/>
        <p:cNvGrpSpPr/>
        <p:nvPr/>
      </p:nvGrpSpPr>
      <p:grpSpPr>
        <a:xfrm>
          <a:off x="0" y="0"/>
          <a:ext cx="0" cy="0"/>
          <a:chOff x="0" y="0"/>
          <a:chExt cx="0" cy="0"/>
        </a:xfrm>
      </p:grpSpPr>
      <p:grpSp>
        <p:nvGrpSpPr>
          <p:cNvPr id="503" name="Google Shape;503;p23"/>
          <p:cNvGrpSpPr/>
          <p:nvPr/>
        </p:nvGrpSpPr>
        <p:grpSpPr>
          <a:xfrm>
            <a:off x="0" y="-2373"/>
            <a:ext cx="12192000" cy="6867027"/>
            <a:chOff x="0" y="-2373"/>
            <a:chExt cx="12192000" cy="6867027"/>
          </a:xfrm>
        </p:grpSpPr>
        <p:sp>
          <p:nvSpPr>
            <p:cNvPr id="504" name="Google Shape;504;p23"/>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3"/>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3"/>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3"/>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3"/>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3"/>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3"/>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3"/>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512" name="Google Shape;512;p23"/>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13" name="Google Shape;513;p2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sign on the side of a building&#10;&#10;Description generated with high confidence" id="514" name="Google Shape;514;p23"/>
          <p:cNvPicPr preferRelativeResize="0"/>
          <p:nvPr>
            <p:ph idx="2" type="body"/>
          </p:nvPr>
        </p:nvPicPr>
        <p:blipFill rotWithShape="1">
          <a:blip r:embed="rId4">
            <a:alphaModFix/>
          </a:blip>
          <a:srcRect b="12312" l="-5063" r="-171" t="-54"/>
          <a:stretch/>
        </p:blipFill>
        <p:spPr>
          <a:xfrm>
            <a:off x="-61385" y="-6654"/>
            <a:ext cx="11832167" cy="6856413"/>
          </a:xfrm>
          <a:prstGeom prst="rect">
            <a:avLst/>
          </a:prstGeom>
          <a:noFill/>
          <a:ln>
            <a:noFill/>
          </a:ln>
        </p:spPr>
      </p:pic>
      <p:sp>
        <p:nvSpPr>
          <p:cNvPr id="515" name="Google Shape;515;p2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3"/>
          <p:cNvSpPr/>
          <p:nvPr/>
        </p:nvSpPr>
        <p:spPr>
          <a:xfrm>
            <a:off x="1143000" y="1295400"/>
            <a:ext cx="9982200" cy="4267200"/>
          </a:xfrm>
          <a:prstGeom prst="rect">
            <a:avLst/>
          </a:prstGeom>
          <a:solidFill>
            <a:srgbClr val="000001">
              <a:alpha val="60000"/>
            </a:srgbClr>
          </a:solidFill>
          <a:ln>
            <a:noFill/>
          </a:ln>
          <a:effectLst>
            <a:outerShdw blurRad="38100" rotWithShape="0" dir="5400000" dist="25400">
              <a:srgbClr val="000000">
                <a:alpha val="4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517" name="Google Shape;517;p23"/>
          <p:cNvSpPr txBox="1"/>
          <p:nvPr>
            <p:ph type="title"/>
          </p:nvPr>
        </p:nvSpPr>
        <p:spPr>
          <a:xfrm>
            <a:off x="1295400" y="1447801"/>
            <a:ext cx="8620967" cy="85513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2"/>
              </a:buClr>
              <a:buSzPts val="3600"/>
              <a:buFont typeface="Century Gothic"/>
              <a:buNone/>
            </a:pPr>
            <a:r>
              <a:rPr lang="en-US"/>
              <a:t>What are Tobacco 21 laws?</a:t>
            </a:r>
            <a:endParaRPr/>
          </a:p>
        </p:txBody>
      </p:sp>
      <p:sp>
        <p:nvSpPr>
          <p:cNvPr id="518" name="Google Shape;518;p23"/>
          <p:cNvSpPr txBox="1"/>
          <p:nvPr>
            <p:ph idx="1" type="body"/>
          </p:nvPr>
        </p:nvSpPr>
        <p:spPr>
          <a:xfrm>
            <a:off x="1727200" y="2446868"/>
            <a:ext cx="8254999" cy="2971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40"/>
              <a:buChar char="►"/>
            </a:pPr>
            <a:r>
              <a:rPr lang="en-US" sz="2800">
                <a:solidFill>
                  <a:schemeClr val="lt1"/>
                </a:solidFill>
              </a:rPr>
              <a:t>Limits minimum age of sale of tobacco products to 21 or older</a:t>
            </a:r>
            <a:endParaRPr/>
          </a:p>
          <a:p>
            <a:pPr indent="-342900" lvl="0" marL="342900" rtl="0" algn="l">
              <a:spcBef>
                <a:spcPts val="1000"/>
              </a:spcBef>
              <a:spcAft>
                <a:spcPts val="0"/>
              </a:spcAft>
              <a:buSzPts val="2240"/>
              <a:buChar char="►"/>
            </a:pPr>
            <a:r>
              <a:rPr lang="en-US" sz="2800">
                <a:solidFill>
                  <a:schemeClr val="lt1"/>
                </a:solidFill>
              </a:rPr>
              <a:t>Can change who enforces and who is the enforcement target of such laws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3" name="Shape 523"/>
        <p:cNvGrpSpPr/>
        <p:nvPr/>
      </p:nvGrpSpPr>
      <p:grpSpPr>
        <a:xfrm>
          <a:off x="0" y="0"/>
          <a:ext cx="0" cy="0"/>
          <a:chOff x="0" y="0"/>
          <a:chExt cx="0" cy="0"/>
        </a:xfrm>
      </p:grpSpPr>
      <p:sp>
        <p:nvSpPr>
          <p:cNvPr id="524" name="Google Shape;524;p24"/>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EBEBEB"/>
              </a:buClr>
              <a:buSzPts val="3600"/>
              <a:buFont typeface="Century Gothic"/>
              <a:buNone/>
            </a:pPr>
            <a:r>
              <a:rPr lang="en-US">
                <a:solidFill>
                  <a:srgbClr val="EBEBEB"/>
                </a:solidFill>
              </a:rPr>
              <a:t>Federal: Tobacco 21</a:t>
            </a:r>
            <a:endParaRPr/>
          </a:p>
        </p:txBody>
      </p:sp>
      <p:grpSp>
        <p:nvGrpSpPr>
          <p:cNvPr id="525" name="Google Shape;525;p24"/>
          <p:cNvGrpSpPr/>
          <p:nvPr/>
        </p:nvGrpSpPr>
        <p:grpSpPr>
          <a:xfrm>
            <a:off x="1286934" y="2925232"/>
            <a:ext cx="9625382" cy="3086460"/>
            <a:chOff x="0" y="0"/>
            <a:chExt cx="9625382" cy="3086460"/>
          </a:xfrm>
        </p:grpSpPr>
        <p:sp>
          <p:nvSpPr>
            <p:cNvPr id="526" name="Google Shape;526;p24"/>
            <p:cNvSpPr/>
            <p:nvPr/>
          </p:nvSpPr>
          <p:spPr>
            <a:xfrm>
              <a:off x="0" y="0"/>
              <a:ext cx="7700306" cy="679021"/>
            </a:xfrm>
            <a:prstGeom prst="roundRect">
              <a:avLst>
                <a:gd fmla="val 10000" name="adj"/>
              </a:avLst>
            </a:prstGeom>
            <a:solidFill>
              <a:srgbClr val="2383C6"/>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4"/>
            <p:cNvSpPr txBox="1"/>
            <p:nvPr/>
          </p:nvSpPr>
          <p:spPr>
            <a:xfrm>
              <a:off x="19888" y="19888"/>
              <a:ext cx="6910211" cy="639245"/>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entury Gothic"/>
                <a:buNone/>
              </a:pPr>
              <a:r>
                <a:rPr b="0" i="0" lang="en-US" sz="2200" u="none" cap="none" strike="noStrike">
                  <a:solidFill>
                    <a:schemeClr val="lt1"/>
                  </a:solidFill>
                  <a:latin typeface="Century Gothic"/>
                  <a:ea typeface="Century Gothic"/>
                  <a:cs typeface="Century Gothic"/>
                  <a:sym typeface="Century Gothic"/>
                </a:rPr>
                <a:t>Passed in late December 2019</a:t>
              </a:r>
              <a:endParaRPr b="0" i="0" sz="2200" u="none" cap="none" strike="noStrike">
                <a:solidFill>
                  <a:schemeClr val="lt1"/>
                </a:solidFill>
                <a:latin typeface="Century Gothic"/>
                <a:ea typeface="Century Gothic"/>
                <a:cs typeface="Century Gothic"/>
                <a:sym typeface="Century Gothic"/>
              </a:endParaRPr>
            </a:p>
          </p:txBody>
        </p:sp>
        <p:sp>
          <p:nvSpPr>
            <p:cNvPr id="528" name="Google Shape;528;p24"/>
            <p:cNvSpPr/>
            <p:nvPr/>
          </p:nvSpPr>
          <p:spPr>
            <a:xfrm>
              <a:off x="644900" y="802479"/>
              <a:ext cx="7700306" cy="679021"/>
            </a:xfrm>
            <a:prstGeom prst="roundRect">
              <a:avLst>
                <a:gd fmla="val 10000" name="adj"/>
              </a:avLst>
            </a:prstGeom>
            <a:solidFill>
              <a:srgbClr val="2499CB"/>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4"/>
            <p:cNvSpPr txBox="1"/>
            <p:nvPr/>
          </p:nvSpPr>
          <p:spPr>
            <a:xfrm>
              <a:off x="664788" y="822367"/>
              <a:ext cx="6574265" cy="639245"/>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entury Gothic"/>
                <a:buNone/>
              </a:pPr>
              <a:r>
                <a:rPr b="0" i="0" lang="en-US" sz="2200" u="none" cap="none" strike="noStrike">
                  <a:solidFill>
                    <a:schemeClr val="lt1"/>
                  </a:solidFill>
                  <a:latin typeface="Century Gothic"/>
                  <a:ea typeface="Century Gothic"/>
                  <a:cs typeface="Century Gothic"/>
                  <a:sym typeface="Century Gothic"/>
                </a:rPr>
                <a:t>Includes all nicotine and tobacco products</a:t>
              </a:r>
              <a:endParaRPr/>
            </a:p>
          </p:txBody>
        </p:sp>
        <p:sp>
          <p:nvSpPr>
            <p:cNvPr id="530" name="Google Shape;530;p24"/>
            <p:cNvSpPr/>
            <p:nvPr/>
          </p:nvSpPr>
          <p:spPr>
            <a:xfrm>
              <a:off x="1280175" y="1604959"/>
              <a:ext cx="7700306" cy="679021"/>
            </a:xfrm>
            <a:prstGeom prst="roundRect">
              <a:avLst>
                <a:gd fmla="val 10000" name="adj"/>
              </a:avLst>
            </a:prstGeom>
            <a:solidFill>
              <a:srgbClr val="24B2D1"/>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4"/>
            <p:cNvSpPr txBox="1"/>
            <p:nvPr/>
          </p:nvSpPr>
          <p:spPr>
            <a:xfrm>
              <a:off x="1300063" y="1624847"/>
              <a:ext cx="6583891" cy="639245"/>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entury Gothic"/>
                <a:buNone/>
              </a:pPr>
              <a:r>
                <a:rPr b="0" i="0" lang="en-US" sz="2200" u="none" cap="none" strike="noStrike">
                  <a:solidFill>
                    <a:schemeClr val="lt1"/>
                  </a:solidFill>
                  <a:latin typeface="Century Gothic"/>
                  <a:ea typeface="Century Gothic"/>
                  <a:cs typeface="Century Gothic"/>
                  <a:sym typeface="Century Gothic"/>
                </a:rPr>
                <a:t>Nation-wide, no longer patchwork policy</a:t>
              </a:r>
              <a:endParaRPr b="0" i="0" sz="2200" u="none" cap="none" strike="noStrike">
                <a:solidFill>
                  <a:schemeClr val="lt1"/>
                </a:solidFill>
                <a:latin typeface="Century Gothic"/>
                <a:ea typeface="Century Gothic"/>
                <a:cs typeface="Century Gothic"/>
                <a:sym typeface="Century Gothic"/>
              </a:endParaRPr>
            </a:p>
          </p:txBody>
        </p:sp>
        <p:sp>
          <p:nvSpPr>
            <p:cNvPr id="532" name="Google Shape;532;p24"/>
            <p:cNvSpPr/>
            <p:nvPr/>
          </p:nvSpPr>
          <p:spPr>
            <a:xfrm>
              <a:off x="1925076" y="2407439"/>
              <a:ext cx="7700306" cy="679021"/>
            </a:xfrm>
            <a:prstGeom prst="roundRect">
              <a:avLst>
                <a:gd fmla="val 10000" name="adj"/>
              </a:avLst>
            </a:prstGeom>
            <a:solidFill>
              <a:srgbClr val="25CCD6"/>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4"/>
            <p:cNvSpPr txBox="1"/>
            <p:nvPr/>
          </p:nvSpPr>
          <p:spPr>
            <a:xfrm>
              <a:off x="1944964" y="2427327"/>
              <a:ext cx="6574265" cy="639245"/>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entury Gothic"/>
                <a:buNone/>
              </a:pPr>
              <a:r>
                <a:rPr b="0" i="0" lang="en-US" sz="2200" u="none" cap="none" strike="noStrike">
                  <a:solidFill>
                    <a:schemeClr val="lt1"/>
                  </a:solidFill>
                  <a:latin typeface="Century Gothic"/>
                  <a:ea typeface="Century Gothic"/>
                  <a:cs typeface="Century Gothic"/>
                  <a:sym typeface="Century Gothic"/>
                </a:rPr>
                <a:t>Effectiveness depends on states and localities</a:t>
              </a:r>
              <a:endParaRPr b="0" i="0" sz="2200" u="none" cap="none" strike="noStrike">
                <a:solidFill>
                  <a:schemeClr val="lt1"/>
                </a:solidFill>
                <a:latin typeface="Century Gothic"/>
                <a:ea typeface="Century Gothic"/>
                <a:cs typeface="Century Gothic"/>
                <a:sym typeface="Century Gothic"/>
              </a:endParaRPr>
            </a:p>
          </p:txBody>
        </p:sp>
        <p:sp>
          <p:nvSpPr>
            <p:cNvPr id="534" name="Google Shape;534;p24"/>
            <p:cNvSpPr/>
            <p:nvPr/>
          </p:nvSpPr>
          <p:spPr>
            <a:xfrm>
              <a:off x="7258942" y="520068"/>
              <a:ext cx="441363" cy="441363"/>
            </a:xfrm>
            <a:prstGeom prst="downArrow">
              <a:avLst>
                <a:gd fmla="val 55000" name="adj1"/>
                <a:gd fmla="val 45000" name="adj2"/>
              </a:avLst>
            </a:prstGeom>
            <a:solidFill>
              <a:srgbClr val="CBD8EA">
                <a:alpha val="89803"/>
              </a:srgbClr>
            </a:solidFill>
            <a:ln cap="rnd" cmpd="sng" w="19050">
              <a:solidFill>
                <a:srgbClr val="CBD8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4"/>
            <p:cNvSpPr txBox="1"/>
            <p:nvPr/>
          </p:nvSpPr>
          <p:spPr>
            <a:xfrm>
              <a:off x="7358249" y="520068"/>
              <a:ext cx="242749" cy="332126"/>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2000"/>
                <a:buFont typeface="Century Gothic"/>
                <a:buNone/>
              </a:pPr>
              <a:r>
                <a:t/>
              </a:r>
              <a:endParaRPr b="0" i="0" sz="2000" u="none" cap="none" strike="noStrike">
                <a:solidFill>
                  <a:schemeClr val="dk1"/>
                </a:solidFill>
                <a:latin typeface="Century Gothic"/>
                <a:ea typeface="Century Gothic"/>
                <a:cs typeface="Century Gothic"/>
                <a:sym typeface="Century Gothic"/>
              </a:endParaRPr>
            </a:p>
          </p:txBody>
        </p:sp>
        <p:sp>
          <p:nvSpPr>
            <p:cNvPr id="536" name="Google Shape;536;p24"/>
            <p:cNvSpPr/>
            <p:nvPr/>
          </p:nvSpPr>
          <p:spPr>
            <a:xfrm>
              <a:off x="7903843" y="1322548"/>
              <a:ext cx="441363" cy="441363"/>
            </a:xfrm>
            <a:prstGeom prst="downArrow">
              <a:avLst>
                <a:gd fmla="val 55000" name="adj1"/>
                <a:gd fmla="val 45000" name="adj2"/>
              </a:avLst>
            </a:prstGeom>
            <a:solidFill>
              <a:srgbClr val="CAE0EC">
                <a:alpha val="89803"/>
              </a:srgbClr>
            </a:solidFill>
            <a:ln cap="rnd" cmpd="sng" w="19050">
              <a:solidFill>
                <a:srgbClr val="CAE0E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4"/>
            <p:cNvSpPr txBox="1"/>
            <p:nvPr/>
          </p:nvSpPr>
          <p:spPr>
            <a:xfrm>
              <a:off x="8003150" y="1322548"/>
              <a:ext cx="242749" cy="332126"/>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2000"/>
                <a:buFont typeface="Century Gothic"/>
                <a:buNone/>
              </a:pPr>
              <a:r>
                <a:t/>
              </a:r>
              <a:endParaRPr b="0" i="0" sz="2000" u="none" cap="none" strike="noStrike">
                <a:solidFill>
                  <a:schemeClr val="dk1"/>
                </a:solidFill>
                <a:latin typeface="Century Gothic"/>
                <a:ea typeface="Century Gothic"/>
                <a:cs typeface="Century Gothic"/>
                <a:sym typeface="Century Gothic"/>
              </a:endParaRPr>
            </a:p>
          </p:txBody>
        </p:sp>
        <p:sp>
          <p:nvSpPr>
            <p:cNvPr id="538" name="Google Shape;538;p24"/>
            <p:cNvSpPr/>
            <p:nvPr/>
          </p:nvSpPr>
          <p:spPr>
            <a:xfrm>
              <a:off x="8539118" y="2125028"/>
              <a:ext cx="441363" cy="441363"/>
            </a:xfrm>
            <a:prstGeom prst="downArrow">
              <a:avLst>
                <a:gd fmla="val 55000" name="adj1"/>
                <a:gd fmla="val 45000" name="adj2"/>
              </a:avLst>
            </a:prstGeom>
            <a:solidFill>
              <a:srgbClr val="CAEBEF">
                <a:alpha val="89803"/>
              </a:srgbClr>
            </a:solidFill>
            <a:ln cap="rnd" cmpd="sng" w="19050">
              <a:solidFill>
                <a:srgbClr val="CAEBE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4"/>
            <p:cNvSpPr txBox="1"/>
            <p:nvPr/>
          </p:nvSpPr>
          <p:spPr>
            <a:xfrm>
              <a:off x="8638425" y="2125028"/>
              <a:ext cx="242749" cy="332126"/>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2000"/>
                <a:buFont typeface="Century Gothic"/>
                <a:buNone/>
              </a:pPr>
              <a:r>
                <a:t/>
              </a:r>
              <a:endParaRPr b="0" i="0" sz="2000" u="none" cap="none" strike="noStrike">
                <a:solidFill>
                  <a:schemeClr val="dk1"/>
                </a:solidFill>
                <a:latin typeface="Century Gothic"/>
                <a:ea typeface="Century Gothic"/>
                <a:cs typeface="Century Gothic"/>
                <a:sym typeface="Century Gothic"/>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2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BEBEB"/>
              </a:buClr>
              <a:buSzPts val="3600"/>
              <a:buFont typeface="Century Gothic"/>
              <a:buNone/>
            </a:pPr>
            <a:r>
              <a:rPr lang="en-US">
                <a:solidFill>
                  <a:srgbClr val="EBEBEB"/>
                </a:solidFill>
              </a:rPr>
              <a:t>State Action</a:t>
            </a:r>
            <a:endParaRPr/>
          </a:p>
        </p:txBody>
      </p:sp>
      <p:sp>
        <p:nvSpPr>
          <p:cNvPr id="546" name="Google Shape;546;p25"/>
          <p:cNvSpPr txBox="1"/>
          <p:nvPr/>
        </p:nvSpPr>
        <p:spPr>
          <a:xfrm>
            <a:off x="4855056" y="2506145"/>
            <a:ext cx="6928343" cy="38010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dk1"/>
                </a:solidFill>
                <a:latin typeface="Century Gothic"/>
                <a:ea typeface="Century Gothic"/>
                <a:cs typeface="Century Gothic"/>
                <a:sym typeface="Century Gothic"/>
              </a:rPr>
              <a:t>Senate Bills 781-786 </a:t>
            </a:r>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(currently being considered)</a:t>
            </a:r>
            <a:endParaRPr/>
          </a:p>
          <a:p>
            <a:pPr indent="0" lvl="0" marL="0" marR="0" rtl="0" algn="l">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127000" lvl="0" marL="0" marR="0" rtl="0" algn="l">
              <a:lnSpc>
                <a:spcPct val="100000"/>
              </a:lnSpc>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 Among other initiatives, this set of bills proposes measures which will increase compliance with the new federal minimum age of sale</a:t>
            </a:r>
            <a:endParaRPr/>
          </a:p>
          <a:p>
            <a:pPr indent="0" lvl="0" marL="0" marR="0" rtl="0" algn="l">
              <a:lnSpc>
                <a:spcPct val="100000"/>
              </a:lnSpc>
              <a:spcBef>
                <a:spcPts val="0"/>
              </a:spcBef>
              <a:spcAft>
                <a:spcPts val="0"/>
              </a:spcAft>
              <a:buClr>
                <a:schemeClr val="dk1"/>
              </a:buClr>
              <a:buSzPts val="1100"/>
              <a:buFont typeface="Arial"/>
              <a:buNone/>
            </a:pPr>
            <a:r>
              <a:t/>
            </a:r>
            <a:endParaRPr sz="1100">
              <a:solidFill>
                <a:schemeClr val="dk1"/>
              </a:solidFill>
              <a:latin typeface="Century Gothic"/>
              <a:ea typeface="Century Gothic"/>
              <a:cs typeface="Century Gothic"/>
              <a:sym typeface="Century Gothic"/>
            </a:endParaRPr>
          </a:p>
          <a:p>
            <a:pPr indent="-127000" lvl="0" marL="0" marR="0" rtl="0" algn="l">
              <a:lnSpc>
                <a:spcPct val="100000"/>
              </a:lnSpc>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 Aligns Michigan law with the new federal law and emphasizes need to comply</a:t>
            </a:r>
            <a:endParaRPr/>
          </a:p>
          <a:p>
            <a:pPr indent="0" lvl="0" marL="0" marR="0" rtl="0" algn="l">
              <a:lnSpc>
                <a:spcPct val="100000"/>
              </a:lnSpc>
              <a:spcBef>
                <a:spcPts val="0"/>
              </a:spcBef>
              <a:spcAft>
                <a:spcPts val="0"/>
              </a:spcAft>
              <a:buClr>
                <a:schemeClr val="dk1"/>
              </a:buClr>
              <a:buSzPts val="1100"/>
              <a:buFont typeface="Arial"/>
              <a:buNone/>
            </a:pPr>
            <a:r>
              <a:t/>
            </a:r>
            <a:endParaRPr sz="1100">
              <a:solidFill>
                <a:schemeClr val="dk1"/>
              </a:solidFill>
              <a:latin typeface="Century Gothic"/>
              <a:ea typeface="Century Gothic"/>
              <a:cs typeface="Century Gothic"/>
              <a:sym typeface="Century Gothic"/>
            </a:endParaRPr>
          </a:p>
          <a:p>
            <a:pPr indent="-127000" lvl="0" marL="0" marR="0" rtl="0" algn="l">
              <a:lnSpc>
                <a:spcPct val="100000"/>
              </a:lnSpc>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Similar measures at the local level can improve compliance as well</a:t>
            </a:r>
            <a:br>
              <a:rPr lang="en-US" sz="2400">
                <a:solidFill>
                  <a:schemeClr val="dk1"/>
                </a:solidFill>
                <a:latin typeface="Century Gothic"/>
                <a:ea typeface="Century Gothic"/>
                <a:cs typeface="Century Gothic"/>
                <a:sym typeface="Century Gothic"/>
              </a:rPr>
            </a:br>
            <a:endParaRPr sz="2400">
              <a:solidFill>
                <a:schemeClr val="dk1"/>
              </a:solidFill>
              <a:latin typeface="Century Gothic"/>
              <a:ea typeface="Century Gothic"/>
              <a:cs typeface="Century Gothic"/>
              <a:sym typeface="Century Gothic"/>
            </a:endParaRPr>
          </a:p>
        </p:txBody>
      </p:sp>
      <p:sp>
        <p:nvSpPr>
          <p:cNvPr descr="Upstairs" id="547" name="Google Shape;547;p25"/>
          <p:cNvSpPr/>
          <p:nvPr/>
        </p:nvSpPr>
        <p:spPr>
          <a:xfrm>
            <a:off x="920665" y="3041814"/>
            <a:ext cx="2973859" cy="2421925"/>
          </a:xfrm>
          <a:prstGeom prst="rect">
            <a:avLst/>
          </a:prstGeom>
          <a:blipFill rotWithShape="1">
            <a:blip r:embed="rId3">
              <a:alphaModFix/>
            </a:blip>
            <a:stretch>
              <a:fillRect b="-3999" l="0" r="0" t="-399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2" name="Shape 552"/>
        <p:cNvGrpSpPr/>
        <p:nvPr/>
      </p:nvGrpSpPr>
      <p:grpSpPr>
        <a:xfrm>
          <a:off x="0" y="0"/>
          <a:ext cx="0" cy="0"/>
          <a:chOff x="0" y="0"/>
          <a:chExt cx="0" cy="0"/>
        </a:xfrm>
      </p:grpSpPr>
      <p:sp>
        <p:nvSpPr>
          <p:cNvPr id="553" name="Google Shape;553;p2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EBEBEB"/>
              </a:buClr>
              <a:buSzPts val="3600"/>
              <a:buFont typeface="Century Gothic"/>
              <a:buNone/>
            </a:pPr>
            <a:r>
              <a:rPr lang="en-US">
                <a:solidFill>
                  <a:srgbClr val="EBEBEB"/>
                </a:solidFill>
              </a:rPr>
              <a:t>Data supports Tobacco 21 policy</a:t>
            </a:r>
            <a:endParaRPr/>
          </a:p>
        </p:txBody>
      </p:sp>
      <p:grpSp>
        <p:nvGrpSpPr>
          <p:cNvPr id="554" name="Google Shape;554;p26"/>
          <p:cNvGrpSpPr/>
          <p:nvPr/>
        </p:nvGrpSpPr>
        <p:grpSpPr>
          <a:xfrm>
            <a:off x="925885" y="2608640"/>
            <a:ext cx="10340228" cy="3426085"/>
            <a:chOff x="276280" y="311210"/>
            <a:chExt cx="10340228" cy="3426085"/>
          </a:xfrm>
        </p:grpSpPr>
        <p:sp>
          <p:nvSpPr>
            <p:cNvPr id="555" name="Google Shape;555;p26"/>
            <p:cNvSpPr/>
            <p:nvPr/>
          </p:nvSpPr>
          <p:spPr>
            <a:xfrm>
              <a:off x="276280" y="311210"/>
              <a:ext cx="1368919" cy="1368919"/>
            </a:xfrm>
            <a:prstGeom prst="ellipse">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6"/>
            <p:cNvSpPr/>
            <p:nvPr/>
          </p:nvSpPr>
          <p:spPr>
            <a:xfrm>
              <a:off x="563753" y="598683"/>
              <a:ext cx="793973" cy="793973"/>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6"/>
            <p:cNvSpPr/>
            <p:nvPr/>
          </p:nvSpPr>
          <p:spPr>
            <a:xfrm>
              <a:off x="1938539" y="311210"/>
              <a:ext cx="3226737" cy="136891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6"/>
            <p:cNvSpPr txBox="1"/>
            <p:nvPr/>
          </p:nvSpPr>
          <p:spPr>
            <a:xfrm>
              <a:off x="1938539" y="311210"/>
              <a:ext cx="3226737" cy="136891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Century Gothic"/>
                <a:buNone/>
              </a:pPr>
              <a:r>
                <a:rPr b="0" i="0" lang="en-US" sz="2400">
                  <a:solidFill>
                    <a:schemeClr val="dk1"/>
                  </a:solidFill>
                  <a:latin typeface="Century Gothic"/>
                  <a:ea typeface="Century Gothic"/>
                  <a:cs typeface="Century Gothic"/>
                  <a:sym typeface="Century Gothic"/>
                </a:rPr>
                <a:t>Nicotine affects youth brain development</a:t>
              </a:r>
              <a:endParaRPr sz="2400">
                <a:solidFill>
                  <a:schemeClr val="dk1"/>
                </a:solidFill>
                <a:latin typeface="Century Gothic"/>
                <a:ea typeface="Century Gothic"/>
                <a:cs typeface="Century Gothic"/>
                <a:sym typeface="Century Gothic"/>
              </a:endParaRPr>
            </a:p>
          </p:txBody>
        </p:sp>
        <p:sp>
          <p:nvSpPr>
            <p:cNvPr id="559" name="Google Shape;559;p26"/>
            <p:cNvSpPr/>
            <p:nvPr/>
          </p:nvSpPr>
          <p:spPr>
            <a:xfrm>
              <a:off x="5727512" y="311210"/>
              <a:ext cx="1368919" cy="1368919"/>
            </a:xfrm>
            <a:prstGeom prst="ellipse">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6"/>
            <p:cNvSpPr/>
            <p:nvPr/>
          </p:nvSpPr>
          <p:spPr>
            <a:xfrm>
              <a:off x="6014985" y="598683"/>
              <a:ext cx="793973" cy="793973"/>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6"/>
            <p:cNvSpPr/>
            <p:nvPr/>
          </p:nvSpPr>
          <p:spPr>
            <a:xfrm>
              <a:off x="7389771" y="311210"/>
              <a:ext cx="3226737" cy="136891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6"/>
            <p:cNvSpPr txBox="1"/>
            <p:nvPr/>
          </p:nvSpPr>
          <p:spPr>
            <a:xfrm>
              <a:off x="7389771" y="311210"/>
              <a:ext cx="3226737" cy="136891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Century Gothic"/>
                <a:buNone/>
              </a:pPr>
              <a:r>
                <a:rPr b="0" i="0" lang="en-US" sz="2400">
                  <a:solidFill>
                    <a:schemeClr val="dk1"/>
                  </a:solidFill>
                  <a:latin typeface="Century Gothic"/>
                  <a:ea typeface="Century Gothic"/>
                  <a:cs typeface="Century Gothic"/>
                  <a:sym typeface="Century Gothic"/>
                </a:rPr>
                <a:t>Many tobacco users started before age 18</a:t>
              </a:r>
              <a:endParaRPr sz="2400">
                <a:solidFill>
                  <a:schemeClr val="dk1"/>
                </a:solidFill>
                <a:latin typeface="Century Gothic"/>
                <a:ea typeface="Century Gothic"/>
                <a:cs typeface="Century Gothic"/>
                <a:sym typeface="Century Gothic"/>
              </a:endParaRPr>
            </a:p>
          </p:txBody>
        </p:sp>
        <p:sp>
          <p:nvSpPr>
            <p:cNvPr id="563" name="Google Shape;563;p26"/>
            <p:cNvSpPr/>
            <p:nvPr/>
          </p:nvSpPr>
          <p:spPr>
            <a:xfrm>
              <a:off x="276280" y="2368376"/>
              <a:ext cx="1368919" cy="1368919"/>
            </a:xfrm>
            <a:prstGeom prst="ellipse">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6"/>
            <p:cNvSpPr/>
            <p:nvPr/>
          </p:nvSpPr>
          <p:spPr>
            <a:xfrm>
              <a:off x="563753" y="2655849"/>
              <a:ext cx="793973" cy="793973"/>
            </a:xfrm>
            <a:prstGeom prst="rect">
              <a:avLst/>
            </a:prstGeom>
            <a:blipFill rotWithShape="1">
              <a:blip r:embed="rId5">
                <a:alphaModFix/>
              </a:blip>
              <a:stretch>
                <a:fillRect b="0" l="0" r="0" t="0"/>
              </a:stretch>
            </a:blipFill>
            <a:ln cap="rnd" cmpd="sng" w="19050">
              <a:solidFill>
                <a:schemeClr val="lt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6"/>
            <p:cNvSpPr/>
            <p:nvPr/>
          </p:nvSpPr>
          <p:spPr>
            <a:xfrm>
              <a:off x="1938539" y="2368376"/>
              <a:ext cx="3226737" cy="136891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6"/>
            <p:cNvSpPr txBox="1"/>
            <p:nvPr/>
          </p:nvSpPr>
          <p:spPr>
            <a:xfrm>
              <a:off x="1938539" y="2368376"/>
              <a:ext cx="3226737" cy="136891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Century Gothic"/>
                <a:buNone/>
              </a:pPr>
              <a:r>
                <a:rPr lang="en-US" sz="2400">
                  <a:solidFill>
                    <a:schemeClr val="dk1"/>
                  </a:solidFill>
                  <a:latin typeface="Century Gothic"/>
                  <a:ea typeface="Century Gothic"/>
                  <a:cs typeface="Century Gothic"/>
                  <a:sym typeface="Century Gothic"/>
                </a:rPr>
                <a:t>Local Tobacco 21 decreases use among 18-20-year-olds</a:t>
              </a:r>
              <a:endParaRPr sz="2400">
                <a:solidFill>
                  <a:schemeClr val="dk1"/>
                </a:solidFill>
                <a:latin typeface="Century Gothic"/>
                <a:ea typeface="Century Gothic"/>
                <a:cs typeface="Century Gothic"/>
                <a:sym typeface="Century Gothic"/>
              </a:endParaRPr>
            </a:p>
          </p:txBody>
        </p:sp>
        <p:sp>
          <p:nvSpPr>
            <p:cNvPr id="567" name="Google Shape;567;p26"/>
            <p:cNvSpPr/>
            <p:nvPr/>
          </p:nvSpPr>
          <p:spPr>
            <a:xfrm>
              <a:off x="5727512" y="2368376"/>
              <a:ext cx="1368919" cy="1368919"/>
            </a:xfrm>
            <a:prstGeom prst="ellipse">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6"/>
            <p:cNvSpPr/>
            <p:nvPr/>
          </p:nvSpPr>
          <p:spPr>
            <a:xfrm>
              <a:off x="6014985" y="2655849"/>
              <a:ext cx="793973" cy="793973"/>
            </a:xfrm>
            <a:prstGeom prst="rect">
              <a:avLst/>
            </a:prstGeom>
            <a:blipFill rotWithShape="1">
              <a:blip r:embed="rId6">
                <a:alphaModFix/>
              </a:blip>
              <a:stretch>
                <a:fillRect b="0" l="0" r="0" t="0"/>
              </a:stretch>
            </a:blipFill>
            <a:ln cap="rnd" cmpd="sng" w="19050">
              <a:solidFill>
                <a:schemeClr val="lt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6"/>
            <p:cNvSpPr/>
            <p:nvPr/>
          </p:nvSpPr>
          <p:spPr>
            <a:xfrm>
              <a:off x="7389771" y="2368376"/>
              <a:ext cx="3226737" cy="136891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6"/>
            <p:cNvSpPr txBox="1"/>
            <p:nvPr/>
          </p:nvSpPr>
          <p:spPr>
            <a:xfrm>
              <a:off x="7389771" y="2368376"/>
              <a:ext cx="3226737" cy="136891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Century Gothic"/>
                <a:buNone/>
              </a:pPr>
              <a:r>
                <a:rPr lang="en-US" sz="2400">
                  <a:solidFill>
                    <a:schemeClr val="dk1"/>
                  </a:solidFill>
                  <a:latin typeface="Century Gothic"/>
                  <a:ea typeface="Century Gothic"/>
                  <a:cs typeface="Century Gothic"/>
                  <a:sym typeface="Century Gothic"/>
                </a:rPr>
                <a:t>Many retailers support increasing the age and comply</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27"/>
          <p:cNvSpPr txBox="1"/>
          <p:nvPr>
            <p:ph type="title"/>
          </p:nvPr>
        </p:nvSpPr>
        <p:spPr>
          <a:xfrm>
            <a:off x="1154956" y="2677645"/>
            <a:ext cx="4351023" cy="22838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4000"/>
              <a:buFont typeface="Century Gothic"/>
              <a:buNone/>
            </a:pPr>
            <a:r>
              <a:rPr lang="en-US"/>
              <a:t>Enforcement</a:t>
            </a:r>
            <a:endParaRPr/>
          </a:p>
        </p:txBody>
      </p:sp>
      <p:sp>
        <p:nvSpPr>
          <p:cNvPr id="576" name="Google Shape;576;p27"/>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920"/>
              <a:buNone/>
            </a:pPr>
            <a:r>
              <a:rPr lang="en-US" sz="2400" cap="none"/>
              <a:t>Decriminalization and Working With the Community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28"/>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Federal and State:</a:t>
            </a:r>
            <a:br>
              <a:rPr lang="en-US"/>
            </a:br>
            <a:r>
              <a:rPr lang="en-US"/>
              <a:t>Sales to Minors in the Past Year</a:t>
            </a:r>
            <a:endParaRPr/>
          </a:p>
        </p:txBody>
      </p:sp>
      <p:sp>
        <p:nvSpPr>
          <p:cNvPr id="583" name="Google Shape;583;p28"/>
          <p:cNvSpPr txBox="1"/>
          <p:nvPr>
            <p:ph idx="1" type="body"/>
          </p:nvPr>
        </p:nvSpPr>
        <p:spPr>
          <a:xfrm>
            <a:off x="739319" y="2469490"/>
            <a:ext cx="5241886" cy="403818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2000" u="sng">
                <a:solidFill>
                  <a:schemeClr val="hlink"/>
                </a:solidFill>
                <a:hlinkClick r:id="rId3"/>
              </a:rPr>
              <a:t>FDA Compliance Check Inspections</a:t>
            </a:r>
            <a:endParaRPr sz="2000"/>
          </a:p>
          <a:p>
            <a:pPr indent="-285750" lvl="1" marL="742950" rtl="0" algn="l">
              <a:spcBef>
                <a:spcPts val="1000"/>
              </a:spcBef>
              <a:spcAft>
                <a:spcPts val="0"/>
              </a:spcAft>
              <a:buSzPts val="1440"/>
              <a:buChar char="►"/>
            </a:pPr>
            <a:r>
              <a:rPr lang="en-US" sz="1800"/>
              <a:t>Violation rate: 18% (out of 1423)</a:t>
            </a:r>
            <a:endParaRPr/>
          </a:p>
          <a:p>
            <a:pPr indent="-285750" lvl="1" marL="742950" rtl="0" algn="l">
              <a:spcBef>
                <a:spcPts val="1000"/>
              </a:spcBef>
              <a:spcAft>
                <a:spcPts val="0"/>
              </a:spcAft>
              <a:buSzPts val="1440"/>
              <a:buChar char="►"/>
            </a:pPr>
            <a:r>
              <a:rPr lang="en-US" sz="1800"/>
              <a:t>258 sold to minors</a:t>
            </a:r>
            <a:endParaRPr/>
          </a:p>
          <a:p>
            <a:pPr indent="-342900" lvl="0" marL="342900" rtl="0" algn="l">
              <a:spcBef>
                <a:spcPts val="1000"/>
              </a:spcBef>
              <a:spcAft>
                <a:spcPts val="0"/>
              </a:spcAft>
              <a:buSzPts val="1600"/>
              <a:buChar char="►"/>
            </a:pPr>
            <a:r>
              <a:rPr lang="en-US" sz="2000" u="sng">
                <a:solidFill>
                  <a:schemeClr val="hlink"/>
                </a:solidFill>
                <a:hlinkClick r:id="rId4"/>
              </a:rPr>
              <a:t>2019 Synar Report </a:t>
            </a:r>
            <a:endParaRPr sz="2000"/>
          </a:p>
          <a:p>
            <a:pPr indent="-285750" lvl="1" marL="742950" rtl="0" algn="l">
              <a:spcBef>
                <a:spcPts val="1000"/>
              </a:spcBef>
              <a:spcAft>
                <a:spcPts val="0"/>
              </a:spcAft>
              <a:buSzPts val="1440"/>
              <a:buChar char="►"/>
            </a:pPr>
            <a:r>
              <a:rPr lang="en-US" sz="1800"/>
              <a:t>Violation rate: 9.9% (out of 353)</a:t>
            </a:r>
            <a:endParaRPr/>
          </a:p>
          <a:p>
            <a:pPr indent="-285750" lvl="1" marL="742950" rtl="0" algn="l">
              <a:spcBef>
                <a:spcPts val="1000"/>
              </a:spcBef>
              <a:spcAft>
                <a:spcPts val="0"/>
              </a:spcAft>
              <a:buSzPts val="1440"/>
              <a:buChar char="►"/>
            </a:pPr>
            <a:r>
              <a:rPr lang="en-US" sz="1800"/>
              <a:t>35 sold to minors</a:t>
            </a:r>
            <a:endParaRPr/>
          </a:p>
          <a:p>
            <a:pPr indent="-228600" lvl="2" marL="1143000" rtl="0" algn="l">
              <a:spcBef>
                <a:spcPts val="1000"/>
              </a:spcBef>
              <a:spcAft>
                <a:spcPts val="0"/>
              </a:spcAft>
              <a:buSzPts val="1280"/>
              <a:buChar char="►"/>
            </a:pPr>
            <a:r>
              <a:rPr lang="en-US" sz="1600"/>
              <a:t>33 sold cigarettes</a:t>
            </a:r>
            <a:endParaRPr/>
          </a:p>
          <a:p>
            <a:pPr indent="-228600" lvl="2" marL="1143000" rtl="0" algn="l">
              <a:spcBef>
                <a:spcPts val="1000"/>
              </a:spcBef>
              <a:spcAft>
                <a:spcPts val="0"/>
              </a:spcAft>
              <a:buSzPts val="1280"/>
              <a:buChar char="►"/>
            </a:pPr>
            <a:r>
              <a:rPr lang="en-US" sz="1600"/>
              <a:t>1 cigar, 1 smokeless tobacco sale</a:t>
            </a:r>
            <a:endParaRPr/>
          </a:p>
          <a:p>
            <a:pPr indent="-228600" lvl="2" marL="1143000" rtl="0" algn="l">
              <a:spcBef>
                <a:spcPts val="1000"/>
              </a:spcBef>
              <a:spcAft>
                <a:spcPts val="0"/>
              </a:spcAft>
              <a:buSzPts val="1280"/>
              <a:buChar char="►"/>
            </a:pPr>
            <a:r>
              <a:rPr lang="en-US" sz="1600"/>
              <a:t>No ENDS reported as sold to minors</a:t>
            </a:r>
            <a:endParaRPr/>
          </a:p>
          <a:p>
            <a:pPr indent="-194309" lvl="1" marL="742950" rtl="0" algn="l">
              <a:spcBef>
                <a:spcPts val="1000"/>
              </a:spcBef>
              <a:spcAft>
                <a:spcPts val="0"/>
              </a:spcAft>
              <a:buSzPts val="1440"/>
              <a:buNone/>
            </a:pPr>
            <a:r>
              <a:t/>
            </a:r>
            <a:endParaRPr sz="1800"/>
          </a:p>
        </p:txBody>
      </p:sp>
      <p:graphicFrame>
        <p:nvGraphicFramePr>
          <p:cNvPr id="584" name="Google Shape;584;p28"/>
          <p:cNvGraphicFramePr/>
          <p:nvPr/>
        </p:nvGraphicFramePr>
        <p:xfrm>
          <a:off x="5981205" y="2469490"/>
          <a:ext cx="6210795" cy="3613068"/>
        </p:xfrm>
        <a:graphic>
          <a:graphicData uri="http://schemas.openxmlformats.org/drawingml/2006/chart">
            <c:chart r:id="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29"/>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[Local Data on Violations/Compliance]</a:t>
            </a:r>
            <a:endParaRPr/>
          </a:p>
        </p:txBody>
      </p:sp>
      <p:sp>
        <p:nvSpPr>
          <p:cNvPr id="590" name="Google Shape;590;p29"/>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
          <p:cNvSpPr txBox="1"/>
          <p:nvPr>
            <p:ph type="title"/>
          </p:nvPr>
        </p:nvSpPr>
        <p:spPr>
          <a:xfrm>
            <a:off x="1154956" y="2677645"/>
            <a:ext cx="4351023" cy="22838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4000"/>
              <a:buFont typeface="Century Gothic"/>
              <a:buNone/>
            </a:pPr>
            <a:r>
              <a:rPr lang="en-US"/>
              <a:t>Tobacco Use</a:t>
            </a:r>
            <a:endParaRPr/>
          </a:p>
        </p:txBody>
      </p:sp>
      <p:sp>
        <p:nvSpPr>
          <p:cNvPr id="302" name="Google Shape;302;p3"/>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560"/>
              <a:buNone/>
            </a:pPr>
            <a:r>
              <a:rPr lang="en-US" sz="3200" cap="none"/>
              <a:t>Nationally and in [CITY OR County]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30"/>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Improving Enforcement</a:t>
            </a:r>
            <a:endParaRPr/>
          </a:p>
        </p:txBody>
      </p:sp>
      <p:sp>
        <p:nvSpPr>
          <p:cNvPr id="597" name="Google Shape;597;p30"/>
          <p:cNvSpPr txBox="1"/>
          <p:nvPr>
            <p:ph idx="1" type="body"/>
          </p:nvPr>
        </p:nvSpPr>
        <p:spPr>
          <a:xfrm>
            <a:off x="1212565" y="2676652"/>
            <a:ext cx="9133358" cy="38498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t/>
            </a:r>
            <a:endParaRPr sz="2000"/>
          </a:p>
          <a:p>
            <a:pPr indent="-241300" lvl="0" marL="342900" rtl="0" algn="l">
              <a:spcBef>
                <a:spcPts val="1000"/>
              </a:spcBef>
              <a:spcAft>
                <a:spcPts val="0"/>
              </a:spcAft>
              <a:buSzPts val="1600"/>
              <a:buNone/>
            </a:pPr>
            <a:r>
              <a:t/>
            </a:r>
            <a:endParaRPr sz="2000"/>
          </a:p>
          <a:p>
            <a:pPr indent="-241300" lvl="0" marL="342900" rtl="0" algn="l">
              <a:spcBef>
                <a:spcPts val="1000"/>
              </a:spcBef>
              <a:spcAft>
                <a:spcPts val="0"/>
              </a:spcAft>
              <a:buSzPts val="1600"/>
              <a:buNone/>
            </a:pPr>
            <a:r>
              <a:t/>
            </a:r>
            <a:endParaRPr sz="2000"/>
          </a:p>
          <a:p>
            <a:pPr indent="-241300" lvl="0" marL="342900" rtl="0" algn="l">
              <a:spcBef>
                <a:spcPts val="1000"/>
              </a:spcBef>
              <a:spcAft>
                <a:spcPts val="0"/>
              </a:spcAft>
              <a:buSzPts val="1600"/>
              <a:buNone/>
            </a:pPr>
            <a:r>
              <a:t/>
            </a:r>
            <a:endParaRPr sz="2000"/>
          </a:p>
          <a:p>
            <a:pPr indent="-342900" lvl="0" marL="342900" rtl="0" algn="l">
              <a:spcBef>
                <a:spcPts val="1000"/>
              </a:spcBef>
              <a:spcAft>
                <a:spcPts val="0"/>
              </a:spcAft>
              <a:buSzPts val="1600"/>
              <a:buChar char="►"/>
            </a:pPr>
            <a:r>
              <a:rPr lang="en-US" sz="2000"/>
              <a:t>Effective: high level of compliance needed to deliver health benefits</a:t>
            </a:r>
            <a:endParaRPr/>
          </a:p>
          <a:p>
            <a:pPr indent="-342900" lvl="0" marL="342900" rtl="0" algn="l">
              <a:spcBef>
                <a:spcPts val="1000"/>
              </a:spcBef>
              <a:spcAft>
                <a:spcPts val="0"/>
              </a:spcAft>
              <a:buSzPts val="1600"/>
              <a:buChar char="►"/>
            </a:pPr>
            <a:r>
              <a:rPr lang="en-US" sz="2000"/>
              <a:t>Comprehensive: cover all products, license all premises and events</a:t>
            </a:r>
            <a:endParaRPr/>
          </a:p>
          <a:p>
            <a:pPr indent="-342900" lvl="0" marL="342900" rtl="0" algn="l">
              <a:spcBef>
                <a:spcPts val="1000"/>
              </a:spcBef>
              <a:spcAft>
                <a:spcPts val="0"/>
              </a:spcAft>
              <a:buSzPts val="1600"/>
              <a:buChar char="►"/>
            </a:pPr>
            <a:r>
              <a:rPr lang="en-US" sz="2000"/>
              <a:t>Civil: limit enforcement by police to avoid exacerbating inequalities</a:t>
            </a:r>
            <a:endParaRPr/>
          </a:p>
          <a:p>
            <a:pPr indent="-241300" lvl="0" marL="342900" rtl="0" algn="l">
              <a:spcBef>
                <a:spcPts val="1000"/>
              </a:spcBef>
              <a:spcAft>
                <a:spcPts val="0"/>
              </a:spcAft>
              <a:buSzPts val="1600"/>
              <a:buNone/>
            </a:pPr>
            <a:r>
              <a:t/>
            </a:r>
            <a:endParaRPr sz="2000"/>
          </a:p>
        </p:txBody>
      </p:sp>
      <p:sp>
        <p:nvSpPr>
          <p:cNvPr id="598" name="Google Shape;598;p30"/>
          <p:cNvSpPr txBox="1"/>
          <p:nvPr/>
        </p:nvSpPr>
        <p:spPr>
          <a:xfrm>
            <a:off x="1027912" y="2839584"/>
            <a:ext cx="9502665" cy="1178831"/>
          </a:xfrm>
          <a:prstGeom prst="rect">
            <a:avLst/>
          </a:prstGeom>
          <a:solidFill>
            <a:schemeClr val="accent3"/>
          </a:solid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accent1"/>
              </a:buClr>
              <a:buSzPts val="2560"/>
              <a:buFont typeface="Noto Sans Symbols"/>
              <a:buNone/>
            </a:pPr>
            <a:r>
              <a:rPr b="0" i="0" lang="en-US" sz="3200">
                <a:solidFill>
                  <a:srgbClr val="002B4F"/>
                </a:solidFill>
                <a:latin typeface="Century Gothic"/>
                <a:ea typeface="Century Gothic"/>
                <a:cs typeface="Century Gothic"/>
                <a:sym typeface="Century Gothic"/>
              </a:rPr>
              <a:t>Tobacco laws require an </a:t>
            </a:r>
            <a:r>
              <a:rPr b="1" i="0" lang="en-US" sz="3200">
                <a:solidFill>
                  <a:srgbClr val="002B4F"/>
                </a:solidFill>
                <a:latin typeface="Century Gothic"/>
                <a:ea typeface="Century Gothic"/>
                <a:cs typeface="Century Gothic"/>
                <a:sym typeface="Century Gothic"/>
              </a:rPr>
              <a:t>effective, comprehensive </a:t>
            </a:r>
            <a:r>
              <a:rPr b="0" i="0" lang="en-US" sz="3200">
                <a:solidFill>
                  <a:srgbClr val="002B4F"/>
                </a:solidFill>
                <a:latin typeface="Century Gothic"/>
                <a:ea typeface="Century Gothic"/>
                <a:cs typeface="Century Gothic"/>
                <a:sym typeface="Century Gothic"/>
              </a:rPr>
              <a:t>and</a:t>
            </a:r>
            <a:r>
              <a:rPr b="1" i="0" lang="en-US" sz="3200">
                <a:solidFill>
                  <a:srgbClr val="002B4F"/>
                </a:solidFill>
                <a:latin typeface="Century Gothic"/>
                <a:ea typeface="Century Gothic"/>
                <a:cs typeface="Century Gothic"/>
                <a:sym typeface="Century Gothic"/>
              </a:rPr>
              <a:t> civil </a:t>
            </a:r>
            <a:r>
              <a:rPr b="0" i="0" lang="en-US" sz="3200">
                <a:solidFill>
                  <a:srgbClr val="002B4F"/>
                </a:solidFill>
                <a:latin typeface="Century Gothic"/>
                <a:ea typeface="Century Gothic"/>
                <a:cs typeface="Century Gothic"/>
                <a:sym typeface="Century Gothic"/>
              </a:rPr>
              <a:t>enforcement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31"/>
          <p:cNvSpPr txBox="1"/>
          <p:nvPr>
            <p:ph type="title"/>
          </p:nvPr>
        </p:nvSpPr>
        <p:spPr>
          <a:xfrm>
            <a:off x="1154953" y="751702"/>
            <a:ext cx="7383257" cy="92893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Decriminalization of Youth Access to Tobacco</a:t>
            </a:r>
            <a:endParaRPr/>
          </a:p>
        </p:txBody>
      </p:sp>
      <p:sp>
        <p:nvSpPr>
          <p:cNvPr id="605" name="Google Shape;605;p31"/>
          <p:cNvSpPr txBox="1"/>
          <p:nvPr>
            <p:ph idx="1" type="body"/>
          </p:nvPr>
        </p:nvSpPr>
        <p:spPr>
          <a:xfrm>
            <a:off x="3450228" y="2689998"/>
            <a:ext cx="7253416" cy="34163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920"/>
              <a:buChar char="►"/>
            </a:pPr>
            <a:r>
              <a:rPr lang="en-US" sz="2400"/>
              <a:t>Must shift from criminal penalties on minors to civil punishment for retailers</a:t>
            </a:r>
            <a:endParaRPr sz="2000"/>
          </a:p>
          <a:p>
            <a:pPr indent="-220980" lvl="0" marL="342900" rtl="0" algn="l">
              <a:lnSpc>
                <a:spcPct val="100000"/>
              </a:lnSpc>
              <a:spcBef>
                <a:spcPts val="1000"/>
              </a:spcBef>
              <a:spcAft>
                <a:spcPts val="0"/>
              </a:spcAft>
              <a:buSzPts val="1920"/>
              <a:buNone/>
            </a:pPr>
            <a:r>
              <a:t/>
            </a:r>
            <a:endParaRPr sz="2400"/>
          </a:p>
          <a:p>
            <a:pPr indent="-342900" lvl="0" marL="342900" rtl="0" algn="l">
              <a:lnSpc>
                <a:spcPct val="100000"/>
              </a:lnSpc>
              <a:spcBef>
                <a:spcPts val="1000"/>
              </a:spcBef>
              <a:spcAft>
                <a:spcPts val="0"/>
              </a:spcAft>
              <a:buSzPts val="1920"/>
              <a:buChar char="►"/>
            </a:pPr>
            <a:r>
              <a:rPr lang="en-US" sz="2400"/>
              <a:t>Creates an investment in the future of local youth by reducing access to tobacco and removing criminal charges associated with tobacco possession</a:t>
            </a:r>
            <a:endParaRPr/>
          </a:p>
        </p:txBody>
      </p:sp>
      <p:pic>
        <p:nvPicPr>
          <p:cNvPr descr="Store" id="606" name="Google Shape;606;p31"/>
          <p:cNvPicPr preferRelativeResize="0"/>
          <p:nvPr/>
        </p:nvPicPr>
        <p:blipFill rotWithShape="1">
          <a:blip r:embed="rId3">
            <a:alphaModFix/>
          </a:blip>
          <a:srcRect b="0" l="0" r="0" t="0"/>
          <a:stretch/>
        </p:blipFill>
        <p:spPr>
          <a:xfrm>
            <a:off x="1452302" y="4600924"/>
            <a:ext cx="1646663" cy="1646663"/>
          </a:xfrm>
          <a:prstGeom prst="rect">
            <a:avLst/>
          </a:prstGeom>
          <a:noFill/>
          <a:ln>
            <a:noFill/>
          </a:ln>
        </p:spPr>
      </p:pic>
      <p:pic>
        <p:nvPicPr>
          <p:cNvPr descr="Man" id="607" name="Google Shape;607;p31"/>
          <p:cNvPicPr preferRelativeResize="0"/>
          <p:nvPr/>
        </p:nvPicPr>
        <p:blipFill rotWithShape="1">
          <a:blip r:embed="rId4">
            <a:alphaModFix/>
          </a:blip>
          <a:srcRect b="0" l="0" r="0" t="0"/>
          <a:stretch/>
        </p:blipFill>
        <p:spPr>
          <a:xfrm>
            <a:off x="1718072" y="2471042"/>
            <a:ext cx="1115121" cy="1115121"/>
          </a:xfrm>
          <a:prstGeom prst="rect">
            <a:avLst/>
          </a:prstGeom>
          <a:noFill/>
          <a:ln>
            <a:noFill/>
          </a:ln>
        </p:spPr>
      </p:pic>
      <p:pic>
        <p:nvPicPr>
          <p:cNvPr descr="Arrow Straight" id="608" name="Google Shape;608;p31"/>
          <p:cNvPicPr preferRelativeResize="0"/>
          <p:nvPr/>
        </p:nvPicPr>
        <p:blipFill rotWithShape="1">
          <a:blip r:embed="rId5">
            <a:alphaModFix/>
          </a:blip>
          <a:srcRect b="0" l="0" r="0" t="0"/>
          <a:stretch/>
        </p:blipFill>
        <p:spPr>
          <a:xfrm rot="-5400000">
            <a:off x="1803565" y="3686523"/>
            <a:ext cx="914400" cy="914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3" name="Shape 613"/>
        <p:cNvGrpSpPr/>
        <p:nvPr/>
      </p:nvGrpSpPr>
      <p:grpSpPr>
        <a:xfrm>
          <a:off x="0" y="0"/>
          <a:ext cx="0" cy="0"/>
          <a:chOff x="0" y="0"/>
          <a:chExt cx="0" cy="0"/>
        </a:xfrm>
      </p:grpSpPr>
      <p:grpSp>
        <p:nvGrpSpPr>
          <p:cNvPr id="614" name="Google Shape;614;p32"/>
          <p:cNvGrpSpPr/>
          <p:nvPr/>
        </p:nvGrpSpPr>
        <p:grpSpPr>
          <a:xfrm>
            <a:off x="0" y="0"/>
            <a:ext cx="12192000" cy="6858000"/>
            <a:chOff x="0" y="0"/>
            <a:chExt cx="12192000" cy="6858000"/>
          </a:xfrm>
        </p:grpSpPr>
        <p:sp>
          <p:nvSpPr>
            <p:cNvPr id="615" name="Google Shape;615;p32"/>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2"/>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2"/>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2"/>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2"/>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2"/>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621" name="Google Shape;621;p3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622" name="Google Shape;622;p32"/>
          <p:cNvSpPr txBox="1"/>
          <p:nvPr>
            <p:ph type="title"/>
          </p:nvPr>
        </p:nvSpPr>
        <p:spPr>
          <a:xfrm>
            <a:off x="639098" y="629265"/>
            <a:ext cx="5582314" cy="16223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2"/>
              </a:buClr>
              <a:buSzPts val="3600"/>
              <a:buFont typeface="Century Gothic"/>
              <a:buNone/>
            </a:pPr>
            <a:r>
              <a:rPr lang="en-US"/>
              <a:t>Why Focus on Retailers?</a:t>
            </a:r>
            <a:endParaRPr/>
          </a:p>
        </p:txBody>
      </p:sp>
      <p:sp>
        <p:nvSpPr>
          <p:cNvPr id="623" name="Google Shape;623;p32"/>
          <p:cNvSpPr txBox="1"/>
          <p:nvPr/>
        </p:nvSpPr>
        <p:spPr>
          <a:xfrm>
            <a:off x="647888" y="1778725"/>
            <a:ext cx="5538912" cy="4413107"/>
          </a:xfrm>
          <a:prstGeom prst="rect">
            <a:avLst/>
          </a:prstGeom>
          <a:noFill/>
          <a:ln>
            <a:noFill/>
          </a:ln>
        </p:spPr>
        <p:txBody>
          <a:bodyPr anchorCtr="0" anchor="ctr" bIns="45700" lIns="91425" spcFirstLastPara="1" rIns="91425" wrap="square" tIns="45700">
            <a:normAutofit/>
          </a:bodyPr>
          <a:lstStyle/>
          <a:p>
            <a:pPr indent="-342900" lvl="0" marL="342900" marR="0" rtl="0" algn="l">
              <a:spcBef>
                <a:spcPts val="0"/>
              </a:spcBef>
              <a:spcAft>
                <a:spcPts val="0"/>
              </a:spcAft>
              <a:buClr>
                <a:schemeClr val="accent1"/>
              </a:buClr>
              <a:buSzPts val="1920"/>
              <a:buFont typeface="Noto Sans Symbols"/>
              <a:buChar char="►"/>
            </a:pPr>
            <a:r>
              <a:rPr b="0" i="0" lang="en-US" sz="2400">
                <a:solidFill>
                  <a:schemeClr val="lt1"/>
                </a:solidFill>
                <a:latin typeface="Century Gothic"/>
                <a:ea typeface="Century Gothic"/>
                <a:cs typeface="Century Gothic"/>
                <a:sym typeface="Century Gothic"/>
              </a:rPr>
              <a:t> Purchase, use, and/or possession (PUP) laws can be unfair</a:t>
            </a:r>
            <a:endParaRPr/>
          </a:p>
          <a:p>
            <a:pPr indent="-285750" lvl="1" marL="742950" marR="0" rtl="0" algn="l">
              <a:spcBef>
                <a:spcPts val="1000"/>
              </a:spcBef>
              <a:spcAft>
                <a:spcPts val="0"/>
              </a:spcAft>
              <a:buClr>
                <a:schemeClr val="accent1"/>
              </a:buClr>
              <a:buSzPts val="1600"/>
              <a:buFont typeface="Noto Sans Symbols"/>
              <a:buChar char="►"/>
            </a:pPr>
            <a:r>
              <a:rPr b="0" i="0" lang="en-US" sz="2000" u="none" cap="none" strike="noStrike">
                <a:solidFill>
                  <a:schemeClr val="lt1"/>
                </a:solidFill>
                <a:latin typeface="Century Gothic"/>
                <a:ea typeface="Century Gothic"/>
                <a:cs typeface="Century Gothic"/>
                <a:sym typeface="Century Gothic"/>
              </a:rPr>
              <a:t>Punishment varies (Fines, mandatory education, restrictions on driving, community service)</a:t>
            </a:r>
            <a:endParaRPr/>
          </a:p>
          <a:p>
            <a:pPr indent="-285750" lvl="1" marL="742950" marR="0" rtl="0" algn="l">
              <a:spcBef>
                <a:spcPts val="1000"/>
              </a:spcBef>
              <a:spcAft>
                <a:spcPts val="0"/>
              </a:spcAft>
              <a:buClr>
                <a:schemeClr val="accent1"/>
              </a:buClr>
              <a:buSzPts val="1600"/>
              <a:buFont typeface="Noto Sans Symbols"/>
              <a:buChar char="►"/>
            </a:pPr>
            <a:r>
              <a:rPr b="0" i="0" lang="en-US" sz="2000" u="none" cap="none" strike="noStrike">
                <a:solidFill>
                  <a:schemeClr val="lt1"/>
                </a:solidFill>
                <a:latin typeface="Century Gothic"/>
                <a:ea typeface="Century Gothic"/>
                <a:cs typeface="Century Gothic"/>
                <a:sym typeface="Century Gothic"/>
              </a:rPr>
              <a:t>Youth of color more likely to be targeted, could lead to disastrous consequences</a:t>
            </a:r>
            <a:endParaRPr/>
          </a:p>
          <a:p>
            <a:pPr indent="-228600" lvl="2" marL="1143000" marR="0" rtl="0" algn="l">
              <a:spcBef>
                <a:spcPts val="1000"/>
              </a:spcBef>
              <a:spcAft>
                <a:spcPts val="0"/>
              </a:spcAft>
              <a:buClr>
                <a:schemeClr val="accent1"/>
              </a:buClr>
              <a:buSzPts val="1440"/>
              <a:buFont typeface="Noto Sans Symbols"/>
              <a:buChar char="►"/>
            </a:pPr>
            <a:r>
              <a:rPr b="0" i="0" lang="en-US" sz="1800" u="none" cap="none" strike="noStrike">
                <a:solidFill>
                  <a:schemeClr val="lt1"/>
                </a:solidFill>
                <a:latin typeface="Century Gothic"/>
                <a:ea typeface="Century Gothic"/>
                <a:cs typeface="Century Gothic"/>
                <a:sym typeface="Century Gothic"/>
              </a:rPr>
              <a:t>Examples: bodily harm, mental distress, and lost economic and educational opportunities</a:t>
            </a:r>
            <a:endParaRPr/>
          </a:p>
        </p:txBody>
      </p:sp>
      <p:pic>
        <p:nvPicPr>
          <p:cNvPr descr="Shocking video shows California cop slamming a 14-year-old boy's ..." id="624" name="Google Shape;624;p32"/>
          <p:cNvPicPr preferRelativeResize="0"/>
          <p:nvPr/>
        </p:nvPicPr>
        <p:blipFill rotWithShape="1">
          <a:blip r:embed="rId4">
            <a:alphaModFix/>
          </a:blip>
          <a:srcRect b="0" l="0" r="0" t="0"/>
          <a:stretch/>
        </p:blipFill>
        <p:spPr>
          <a:xfrm>
            <a:off x="6999745" y="645106"/>
            <a:ext cx="4244880" cy="5585369"/>
          </a:xfrm>
          <a:prstGeom prst="rect">
            <a:avLst/>
          </a:prstGeom>
          <a:noFill/>
          <a:ln>
            <a:noFill/>
          </a:ln>
        </p:spPr>
      </p:pic>
      <p:sp>
        <p:nvSpPr>
          <p:cNvPr id="625" name="Google Shape;625;p3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2"/>
          <p:cNvSpPr txBox="1"/>
          <p:nvPr/>
        </p:nvSpPr>
        <p:spPr>
          <a:xfrm>
            <a:off x="7080368" y="5581686"/>
            <a:ext cx="1859217" cy="507646"/>
          </a:xfrm>
          <a:prstGeom prst="rect">
            <a:avLst/>
          </a:prstGeom>
          <a:solidFill>
            <a:srgbClr val="262626"/>
          </a:solidFill>
          <a:ln>
            <a:noFill/>
          </a:ln>
        </p:spPr>
        <p:txBody>
          <a:bodyPr anchorCtr="0" anchor="ctr" bIns="45700" lIns="91425" spcFirstLastPara="1" rIns="91425" wrap="square" tIns="45700">
            <a:normAutofit fontScale="92500"/>
          </a:bodyPr>
          <a:lstStyle/>
          <a:p>
            <a:pPr indent="0" lvl="0" marL="0" marR="0" rtl="0" algn="l">
              <a:spcBef>
                <a:spcPts val="0"/>
              </a:spcBef>
              <a:spcAft>
                <a:spcPts val="0"/>
              </a:spcAft>
              <a:buClr>
                <a:schemeClr val="accent1"/>
              </a:buClr>
              <a:buSzPct val="80000"/>
              <a:buFont typeface="Noto Sans Symbols"/>
              <a:buNone/>
            </a:pPr>
            <a:r>
              <a:rPr b="0" i="0" lang="en-US" sz="2400">
                <a:solidFill>
                  <a:schemeClr val="lt1"/>
                </a:solidFill>
                <a:latin typeface="Century Gothic"/>
                <a:ea typeface="Century Gothic"/>
                <a:cs typeface="Century Gothic"/>
                <a:sym typeface="Century Gothic"/>
              </a:rPr>
              <a:t>Elijah Tufono</a:t>
            </a:r>
            <a:endParaRPr b="0" i="0" sz="2400">
              <a:solidFill>
                <a:schemeClr val="lt1"/>
              </a:solidFill>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3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Civil Fines on Retailers are Effective</a:t>
            </a:r>
            <a:endParaRPr/>
          </a:p>
        </p:txBody>
      </p:sp>
      <p:sp>
        <p:nvSpPr>
          <p:cNvPr id="633" name="Google Shape;633;p33"/>
          <p:cNvSpPr txBox="1"/>
          <p:nvPr>
            <p:ph idx="1" type="body"/>
          </p:nvPr>
        </p:nvSpPr>
        <p:spPr>
          <a:xfrm>
            <a:off x="6496048" y="2603500"/>
            <a:ext cx="5036821"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en-US" sz="2400"/>
              <a:t>Fines for retailers selling to youth is more effective than education about reducing sales to youth</a:t>
            </a:r>
            <a:endParaRPr/>
          </a:p>
          <a:p>
            <a:pPr indent="-285750" lvl="1" marL="742950" rtl="0" algn="l">
              <a:spcBef>
                <a:spcPts val="1000"/>
              </a:spcBef>
              <a:spcAft>
                <a:spcPts val="0"/>
              </a:spcAft>
              <a:buSzPts val="1600"/>
              <a:buChar char="►"/>
            </a:pPr>
            <a:r>
              <a:rPr lang="en-US" sz="2000"/>
              <a:t>In Chicago illegal sales were decreased from 86% to 42% at least by increasing enforcement combined with civil penalties</a:t>
            </a:r>
            <a:endParaRPr/>
          </a:p>
        </p:txBody>
      </p:sp>
      <p:pic>
        <p:nvPicPr>
          <p:cNvPr descr="Why the legal age to buy tobacco isn't going up to 21 everywhere" id="634" name="Google Shape;634;p33"/>
          <p:cNvPicPr preferRelativeResize="0"/>
          <p:nvPr/>
        </p:nvPicPr>
        <p:blipFill rotWithShape="1">
          <a:blip r:embed="rId3">
            <a:alphaModFix/>
          </a:blip>
          <a:srcRect b="0" l="0" r="0" t="0"/>
          <a:stretch/>
        </p:blipFill>
        <p:spPr>
          <a:xfrm>
            <a:off x="811530" y="2313371"/>
            <a:ext cx="5284470" cy="428068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34"/>
          <p:cNvSpPr txBox="1"/>
          <p:nvPr>
            <p:ph type="title"/>
          </p:nvPr>
        </p:nvSpPr>
        <p:spPr>
          <a:xfrm>
            <a:off x="1154956" y="2677645"/>
            <a:ext cx="4351023" cy="22838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4000"/>
              <a:buFont typeface="Century Gothic"/>
              <a:buNone/>
            </a:pPr>
            <a:r>
              <a:rPr lang="en-US"/>
              <a:t>Prevention and Treatment</a:t>
            </a:r>
            <a:endParaRPr/>
          </a:p>
        </p:txBody>
      </p:sp>
      <p:sp>
        <p:nvSpPr>
          <p:cNvPr id="640" name="Google Shape;640;p34"/>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240"/>
              <a:buNone/>
            </a:pPr>
            <a:r>
              <a:rPr lang="en-US" sz="2800" cap="none"/>
              <a:t>Educating and Engaging With Community</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3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Education Requirement Included</a:t>
            </a:r>
            <a:endParaRPr/>
          </a:p>
        </p:txBody>
      </p:sp>
      <p:sp>
        <p:nvSpPr>
          <p:cNvPr id="647" name="Google Shape;647;p35"/>
          <p:cNvSpPr txBox="1"/>
          <p:nvPr>
            <p:ph idx="1" type="body"/>
          </p:nvPr>
        </p:nvSpPr>
        <p:spPr>
          <a:xfrm>
            <a:off x="942849" y="2530718"/>
            <a:ext cx="8176260" cy="34163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20000"/>
              </a:lnSpc>
              <a:spcBef>
                <a:spcPts val="0"/>
              </a:spcBef>
              <a:spcAft>
                <a:spcPts val="0"/>
              </a:spcAft>
              <a:buSzPts val="1920"/>
              <a:buChar char="►"/>
            </a:pPr>
            <a:r>
              <a:rPr lang="en-US" sz="2400"/>
              <a:t>[CITY or COUNTY] wants the community to be involved and on-board</a:t>
            </a:r>
            <a:endParaRPr/>
          </a:p>
          <a:p>
            <a:pPr indent="-285750" lvl="1" marL="742950" rtl="0" algn="l">
              <a:lnSpc>
                <a:spcPct val="120000"/>
              </a:lnSpc>
              <a:spcBef>
                <a:spcPts val="1000"/>
              </a:spcBef>
              <a:spcAft>
                <a:spcPts val="0"/>
              </a:spcAft>
              <a:buSzPts val="1760"/>
              <a:buChar char="►"/>
            </a:pPr>
            <a:r>
              <a:rPr lang="en-US" sz="2200"/>
              <a:t>Includes presentations to public and retailers</a:t>
            </a:r>
            <a:endParaRPr/>
          </a:p>
          <a:p>
            <a:pPr indent="-342900" lvl="0" marL="342900" rtl="0" algn="l">
              <a:lnSpc>
                <a:spcPct val="120000"/>
              </a:lnSpc>
              <a:spcBef>
                <a:spcPts val="1000"/>
              </a:spcBef>
              <a:spcAft>
                <a:spcPts val="0"/>
              </a:spcAft>
              <a:buSzPts val="1920"/>
              <a:buChar char="►"/>
            </a:pPr>
            <a:r>
              <a:rPr lang="en-US" sz="2400"/>
              <a:t>Chance for community-driven change</a:t>
            </a:r>
            <a:endParaRPr/>
          </a:p>
          <a:p>
            <a:pPr indent="-285750" lvl="1" marL="742950" rtl="0" algn="l">
              <a:lnSpc>
                <a:spcPct val="120000"/>
              </a:lnSpc>
              <a:spcBef>
                <a:spcPts val="1000"/>
              </a:spcBef>
              <a:spcAft>
                <a:spcPts val="0"/>
              </a:spcAft>
              <a:buSzPts val="1760"/>
              <a:buChar char="►"/>
            </a:pPr>
            <a:r>
              <a:rPr lang="en-US" sz="2200"/>
              <a:t>Ensuring needs of community are understood and being met</a:t>
            </a:r>
            <a:endParaRPr/>
          </a:p>
          <a:p>
            <a:pPr indent="-285750" lvl="1" marL="742950" rtl="0" algn="l">
              <a:lnSpc>
                <a:spcPct val="120000"/>
              </a:lnSpc>
              <a:spcBef>
                <a:spcPts val="1000"/>
              </a:spcBef>
              <a:spcAft>
                <a:spcPts val="0"/>
              </a:spcAft>
              <a:buSzPts val="1760"/>
              <a:buChar char="►"/>
            </a:pPr>
            <a:r>
              <a:rPr lang="en-US" sz="2200"/>
              <a:t>Clear communication will improve enforcement</a:t>
            </a:r>
            <a:endParaRPr/>
          </a:p>
        </p:txBody>
      </p:sp>
      <p:pic>
        <p:nvPicPr>
          <p:cNvPr descr="Group" id="648" name="Google Shape;648;p35"/>
          <p:cNvPicPr preferRelativeResize="0"/>
          <p:nvPr/>
        </p:nvPicPr>
        <p:blipFill rotWithShape="1">
          <a:blip r:embed="rId3">
            <a:alphaModFix/>
          </a:blip>
          <a:srcRect b="0" l="0" r="0" t="0"/>
          <a:stretch/>
        </p:blipFill>
        <p:spPr>
          <a:xfrm>
            <a:off x="9119109" y="4327282"/>
            <a:ext cx="2244342" cy="2244342"/>
          </a:xfrm>
          <a:prstGeom prst="rect">
            <a:avLst/>
          </a:prstGeom>
          <a:noFill/>
          <a:ln>
            <a:noFill/>
          </a:ln>
        </p:spPr>
      </p:pic>
      <p:grpSp>
        <p:nvGrpSpPr>
          <p:cNvPr id="649" name="Google Shape;649;p35"/>
          <p:cNvGrpSpPr/>
          <p:nvPr/>
        </p:nvGrpSpPr>
        <p:grpSpPr>
          <a:xfrm>
            <a:off x="9119109" y="2425700"/>
            <a:ext cx="2244342" cy="1901582"/>
            <a:chOff x="8966572" y="2425700"/>
            <a:chExt cx="1828800" cy="1549401"/>
          </a:xfrm>
        </p:grpSpPr>
        <p:pic>
          <p:nvPicPr>
            <p:cNvPr descr="Teacher" id="650" name="Google Shape;650;p35"/>
            <p:cNvPicPr preferRelativeResize="0"/>
            <p:nvPr/>
          </p:nvPicPr>
          <p:blipFill rotWithShape="1">
            <a:blip r:embed="rId4">
              <a:alphaModFix/>
            </a:blip>
            <a:srcRect b="0" l="0" r="0" t="0"/>
            <a:stretch/>
          </p:blipFill>
          <p:spPr>
            <a:xfrm>
              <a:off x="8966572" y="2425700"/>
              <a:ext cx="914400" cy="914400"/>
            </a:xfrm>
            <a:prstGeom prst="rect">
              <a:avLst/>
            </a:prstGeom>
            <a:noFill/>
            <a:ln>
              <a:noFill/>
            </a:ln>
          </p:spPr>
        </p:pic>
        <p:pic>
          <p:nvPicPr>
            <p:cNvPr descr="Users" id="651" name="Google Shape;651;p35"/>
            <p:cNvPicPr preferRelativeResize="0"/>
            <p:nvPr/>
          </p:nvPicPr>
          <p:blipFill rotWithShape="1">
            <a:blip r:embed="rId5">
              <a:alphaModFix/>
            </a:blip>
            <a:srcRect b="0" l="0" r="0" t="0"/>
            <a:stretch/>
          </p:blipFill>
          <p:spPr>
            <a:xfrm>
              <a:off x="9880972" y="3060701"/>
              <a:ext cx="914400" cy="914400"/>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56" name="Shape 656"/>
        <p:cNvGrpSpPr/>
        <p:nvPr/>
      </p:nvGrpSpPr>
      <p:grpSpPr>
        <a:xfrm>
          <a:off x="0" y="0"/>
          <a:ext cx="0" cy="0"/>
          <a:chOff x="0" y="0"/>
          <a:chExt cx="0" cy="0"/>
        </a:xfrm>
      </p:grpSpPr>
      <p:sp>
        <p:nvSpPr>
          <p:cNvPr id="657" name="Google Shape;657;p36"/>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6"/>
          <p:cNvSpPr/>
          <p:nvPr/>
        </p:nvSpPr>
        <p:spPr>
          <a:xfrm>
            <a:off x="0" y="794"/>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659" name="Google Shape;659;p3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FFFF"/>
              </a:buClr>
              <a:buSzPts val="3600"/>
              <a:buFont typeface="Century Gothic"/>
              <a:buNone/>
            </a:pPr>
            <a:r>
              <a:rPr lang="en-US">
                <a:solidFill>
                  <a:srgbClr val="FFFFFF"/>
                </a:solidFill>
              </a:rPr>
              <a:t>Evidence-Based Education</a:t>
            </a:r>
            <a:endParaRPr/>
          </a:p>
        </p:txBody>
      </p:sp>
      <p:sp>
        <p:nvSpPr>
          <p:cNvPr id="660" name="Google Shape;660;p3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1" name="Google Shape;661;p36"/>
          <p:cNvGrpSpPr/>
          <p:nvPr/>
        </p:nvGrpSpPr>
        <p:grpSpPr>
          <a:xfrm>
            <a:off x="1612552" y="2457348"/>
            <a:ext cx="9292441" cy="3047674"/>
            <a:chOff x="330910" y="131740"/>
            <a:chExt cx="9292441" cy="3047674"/>
          </a:xfrm>
        </p:grpSpPr>
        <p:sp>
          <p:nvSpPr>
            <p:cNvPr id="662" name="Google Shape;662;p36"/>
            <p:cNvSpPr/>
            <p:nvPr/>
          </p:nvSpPr>
          <p:spPr>
            <a:xfrm>
              <a:off x="506253" y="131740"/>
              <a:ext cx="1568040" cy="1316128"/>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6"/>
            <p:cNvSpPr/>
            <p:nvPr/>
          </p:nvSpPr>
          <p:spPr>
            <a:xfrm>
              <a:off x="330910" y="1477232"/>
              <a:ext cx="2619843" cy="157190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6"/>
            <p:cNvSpPr txBox="1"/>
            <p:nvPr/>
          </p:nvSpPr>
          <p:spPr>
            <a:xfrm>
              <a:off x="330910" y="1477232"/>
              <a:ext cx="2619843" cy="15719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2000"/>
                <a:buFont typeface="Century Gothic"/>
                <a:buNone/>
              </a:pPr>
              <a:r>
                <a:rPr b="0" i="0" lang="en-US" sz="2000">
                  <a:solidFill>
                    <a:schemeClr val="lt1"/>
                  </a:solidFill>
                  <a:latin typeface="Century Gothic"/>
                  <a:ea typeface="Century Gothic"/>
                  <a:cs typeface="Century Gothic"/>
                  <a:sym typeface="Century Gothic"/>
                </a:rPr>
                <a:t>E-cigarette use may lead to uptake of cigarette smoking (but this is not confirmed)</a:t>
              </a:r>
              <a:endParaRPr sz="2000">
                <a:solidFill>
                  <a:schemeClr val="lt1"/>
                </a:solidFill>
                <a:latin typeface="Century Gothic"/>
                <a:ea typeface="Century Gothic"/>
                <a:cs typeface="Century Gothic"/>
                <a:sym typeface="Century Gothic"/>
              </a:endParaRPr>
            </a:p>
          </p:txBody>
        </p:sp>
        <p:sp>
          <p:nvSpPr>
            <p:cNvPr id="665" name="Google Shape;665;p36"/>
            <p:cNvSpPr/>
            <p:nvPr/>
          </p:nvSpPr>
          <p:spPr>
            <a:xfrm>
              <a:off x="330910" y="3102268"/>
              <a:ext cx="2619843" cy="2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6"/>
            <p:cNvSpPr/>
            <p:nvPr/>
          </p:nvSpPr>
          <p:spPr>
            <a:xfrm>
              <a:off x="3910117" y="181789"/>
              <a:ext cx="1747936" cy="1623699"/>
            </a:xfrm>
            <a:prstGeom prst="rect">
              <a:avLst/>
            </a:prstGeom>
            <a:blipFill rotWithShape="1">
              <a:blip r:embed="rId5">
                <a:alphaModFix/>
              </a:blip>
              <a:stretch>
                <a:fillRect b="0" l="0" r="0" t="0"/>
              </a:stretch>
            </a:blipFill>
            <a:ln cap="rnd" cmpd="sng" w="19050">
              <a:solidFill>
                <a:schemeClr val="lt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6"/>
            <p:cNvSpPr/>
            <p:nvPr/>
          </p:nvSpPr>
          <p:spPr>
            <a:xfrm>
              <a:off x="3824722" y="1554125"/>
              <a:ext cx="2619843" cy="157190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6"/>
            <p:cNvSpPr txBox="1"/>
            <p:nvPr/>
          </p:nvSpPr>
          <p:spPr>
            <a:xfrm>
              <a:off x="3824722" y="1554125"/>
              <a:ext cx="2619843" cy="15719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2000"/>
                <a:buFont typeface="Century Gothic"/>
                <a:buNone/>
              </a:pPr>
              <a:r>
                <a:rPr b="0" lang="en-US" sz="2000">
                  <a:solidFill>
                    <a:schemeClr val="lt1"/>
                  </a:solidFill>
                  <a:latin typeface="Century Gothic"/>
                  <a:ea typeface="Century Gothic"/>
                  <a:cs typeface="Century Gothic"/>
                  <a:sym typeface="Century Gothic"/>
                </a:rPr>
                <a:t>Peer use can influence use by others</a:t>
              </a:r>
              <a:endParaRPr/>
            </a:p>
          </p:txBody>
        </p:sp>
        <p:sp>
          <p:nvSpPr>
            <p:cNvPr id="669" name="Google Shape;669;p36"/>
            <p:cNvSpPr/>
            <p:nvPr/>
          </p:nvSpPr>
          <p:spPr>
            <a:xfrm>
              <a:off x="3824722" y="3179161"/>
              <a:ext cx="2619843" cy="2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6"/>
            <p:cNvSpPr/>
            <p:nvPr/>
          </p:nvSpPr>
          <p:spPr>
            <a:xfrm>
              <a:off x="7257328" y="342655"/>
              <a:ext cx="1117884" cy="1049370"/>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6"/>
            <p:cNvSpPr/>
            <p:nvPr/>
          </p:nvSpPr>
          <p:spPr>
            <a:xfrm>
              <a:off x="7003508" y="1410543"/>
              <a:ext cx="2619843" cy="157190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6"/>
            <p:cNvSpPr txBox="1"/>
            <p:nvPr/>
          </p:nvSpPr>
          <p:spPr>
            <a:xfrm>
              <a:off x="7003508" y="1410543"/>
              <a:ext cx="2619843" cy="15719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2000"/>
                <a:buFont typeface="Century Gothic"/>
                <a:buNone/>
              </a:pPr>
              <a:r>
                <a:rPr b="0" i="0" lang="en-US" sz="2000">
                  <a:solidFill>
                    <a:schemeClr val="lt1"/>
                  </a:solidFill>
                  <a:latin typeface="Century Gothic"/>
                  <a:ea typeface="Century Gothic"/>
                  <a:cs typeface="Century Gothic"/>
                  <a:sym typeface="Century Gothic"/>
                </a:rPr>
                <a:t>Information about tobacco and vaping cessation resources important</a:t>
              </a:r>
              <a:endParaRPr sz="2000">
                <a:solidFill>
                  <a:schemeClr val="lt1"/>
                </a:solidFill>
                <a:latin typeface="Century Gothic"/>
                <a:ea typeface="Century Gothic"/>
                <a:cs typeface="Century Gothic"/>
                <a:sym typeface="Century Gothic"/>
              </a:endParaRPr>
            </a:p>
          </p:txBody>
        </p:sp>
        <p:sp>
          <p:nvSpPr>
            <p:cNvPr id="673" name="Google Shape;673;p36"/>
            <p:cNvSpPr/>
            <p:nvPr/>
          </p:nvSpPr>
          <p:spPr>
            <a:xfrm>
              <a:off x="7003508" y="3035578"/>
              <a:ext cx="2619843" cy="2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37"/>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Sources for Evidence-Based Education</a:t>
            </a:r>
            <a:endParaRPr/>
          </a:p>
        </p:txBody>
      </p:sp>
      <p:sp>
        <p:nvSpPr>
          <p:cNvPr id="679" name="Google Shape;679;p37"/>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Information is available from the following reputable organizations:</a:t>
            </a:r>
            <a:endParaRPr/>
          </a:p>
        </p:txBody>
      </p:sp>
      <p:pic>
        <p:nvPicPr>
          <p:cNvPr descr="American Cancer Society - Wikipedia" id="680" name="Google Shape;680;p37"/>
          <p:cNvPicPr preferRelativeResize="0"/>
          <p:nvPr/>
        </p:nvPicPr>
        <p:blipFill rotWithShape="1">
          <a:blip r:embed="rId3">
            <a:alphaModFix/>
          </a:blip>
          <a:srcRect b="0" l="0" r="0" t="0"/>
          <a:stretch/>
        </p:blipFill>
        <p:spPr>
          <a:xfrm>
            <a:off x="4934464" y="3203469"/>
            <a:ext cx="2185632" cy="1311379"/>
          </a:xfrm>
          <a:prstGeom prst="rect">
            <a:avLst/>
          </a:prstGeom>
          <a:noFill/>
          <a:ln>
            <a:noFill/>
          </a:ln>
        </p:spPr>
      </p:pic>
      <p:pic>
        <p:nvPicPr>
          <p:cNvPr descr="American Heart Association - Wikipedia" id="681" name="Google Shape;681;p37"/>
          <p:cNvPicPr preferRelativeResize="0"/>
          <p:nvPr/>
        </p:nvPicPr>
        <p:blipFill rotWithShape="1">
          <a:blip r:embed="rId4">
            <a:alphaModFix/>
          </a:blip>
          <a:srcRect b="0" l="0" r="0" t="0"/>
          <a:stretch/>
        </p:blipFill>
        <p:spPr>
          <a:xfrm>
            <a:off x="571570" y="4872139"/>
            <a:ext cx="2762250" cy="1657350"/>
          </a:xfrm>
          <a:prstGeom prst="rect">
            <a:avLst/>
          </a:prstGeom>
          <a:noFill/>
          <a:ln>
            <a:noFill/>
          </a:ln>
        </p:spPr>
      </p:pic>
      <p:pic>
        <p:nvPicPr>
          <p:cNvPr descr="COVID-19 and the American Lung Association: Protection, Risks, and ..." id="682" name="Google Shape;682;p37"/>
          <p:cNvPicPr preferRelativeResize="0"/>
          <p:nvPr/>
        </p:nvPicPr>
        <p:blipFill rotWithShape="1">
          <a:blip r:embed="rId5">
            <a:alphaModFix/>
          </a:blip>
          <a:srcRect b="0" l="0" r="0" t="0"/>
          <a:stretch/>
        </p:blipFill>
        <p:spPr>
          <a:xfrm>
            <a:off x="7529672" y="3087634"/>
            <a:ext cx="2962275" cy="1543050"/>
          </a:xfrm>
          <a:prstGeom prst="rect">
            <a:avLst/>
          </a:prstGeom>
          <a:noFill/>
          <a:ln>
            <a:noFill/>
          </a:ln>
        </p:spPr>
      </p:pic>
      <p:pic>
        <p:nvPicPr>
          <p:cNvPr descr="MDHHS announces “warmline” to aid those with mental health needs ..." id="683" name="Google Shape;683;p37"/>
          <p:cNvPicPr preferRelativeResize="0"/>
          <p:nvPr/>
        </p:nvPicPr>
        <p:blipFill rotWithShape="1">
          <a:blip r:embed="rId6">
            <a:alphaModFix/>
          </a:blip>
          <a:srcRect b="0" l="0" r="0" t="0"/>
          <a:stretch/>
        </p:blipFill>
        <p:spPr>
          <a:xfrm>
            <a:off x="6737294" y="4514848"/>
            <a:ext cx="2143125" cy="2143125"/>
          </a:xfrm>
          <a:prstGeom prst="rect">
            <a:avLst/>
          </a:prstGeom>
          <a:noFill/>
          <a:ln>
            <a:noFill/>
          </a:ln>
        </p:spPr>
      </p:pic>
      <p:pic>
        <p:nvPicPr>
          <p:cNvPr descr="Campaign for Tobacco-Free Kids (@TobaccoFreeKids) | Twitter" id="684" name="Google Shape;684;p37"/>
          <p:cNvPicPr preferRelativeResize="0"/>
          <p:nvPr/>
        </p:nvPicPr>
        <p:blipFill rotWithShape="1">
          <a:blip r:embed="rId7">
            <a:alphaModFix/>
          </a:blip>
          <a:srcRect b="0" l="0" r="0" t="0"/>
          <a:stretch/>
        </p:blipFill>
        <p:spPr>
          <a:xfrm>
            <a:off x="3932836" y="4697538"/>
            <a:ext cx="1777746" cy="1777746"/>
          </a:xfrm>
          <a:prstGeom prst="rect">
            <a:avLst/>
          </a:prstGeom>
          <a:noFill/>
          <a:ln>
            <a:noFill/>
          </a:ln>
        </p:spPr>
      </p:pic>
      <p:pic>
        <p:nvPicPr>
          <p:cNvPr descr="CDC Year in Review: What's Next?" id="685" name="Google Shape;685;p37"/>
          <p:cNvPicPr preferRelativeResize="0"/>
          <p:nvPr/>
        </p:nvPicPr>
        <p:blipFill rotWithShape="1">
          <a:blip r:embed="rId8">
            <a:alphaModFix/>
          </a:blip>
          <a:srcRect b="0" l="0" r="0" t="0"/>
          <a:stretch/>
        </p:blipFill>
        <p:spPr>
          <a:xfrm>
            <a:off x="1403443" y="3105882"/>
            <a:ext cx="2283191" cy="1651854"/>
          </a:xfrm>
          <a:prstGeom prst="rect">
            <a:avLst/>
          </a:prstGeom>
          <a:noFill/>
          <a:ln>
            <a:noFill/>
          </a:ln>
        </p:spPr>
      </p:pic>
      <p:pic>
        <p:nvPicPr>
          <p:cNvPr descr="3 Myths About Mental Health and Quitting Smoking - #BHtheChange" id="686" name="Google Shape;686;p37"/>
          <p:cNvPicPr preferRelativeResize="0"/>
          <p:nvPr/>
        </p:nvPicPr>
        <p:blipFill rotWithShape="1">
          <a:blip r:embed="rId9">
            <a:alphaModFix/>
          </a:blip>
          <a:srcRect b="0" l="0" r="0" t="0"/>
          <a:stretch/>
        </p:blipFill>
        <p:spPr>
          <a:xfrm>
            <a:off x="9424770" y="4562473"/>
            <a:ext cx="2181225" cy="2095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38"/>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Summary</a:t>
            </a:r>
            <a:endParaRPr/>
          </a:p>
        </p:txBody>
      </p:sp>
      <p:sp>
        <p:nvSpPr>
          <p:cNvPr id="692" name="Google Shape;692;p38"/>
          <p:cNvSpPr txBox="1"/>
          <p:nvPr>
            <p:ph idx="1" type="body"/>
          </p:nvPr>
        </p:nvSpPr>
        <p:spPr>
          <a:xfrm>
            <a:off x="1154954" y="2468032"/>
            <a:ext cx="9474946" cy="374988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en-US" sz="2400"/>
              <a:t>Including e-cigarettes in smoke-free policies will:</a:t>
            </a:r>
            <a:endParaRPr/>
          </a:p>
          <a:p>
            <a:pPr indent="-285750" lvl="1" marL="742950" rtl="0" algn="l">
              <a:spcBef>
                <a:spcPts val="1000"/>
              </a:spcBef>
              <a:spcAft>
                <a:spcPts val="0"/>
              </a:spcAft>
              <a:buSzPts val="1600"/>
              <a:buChar char="►"/>
            </a:pPr>
            <a:r>
              <a:rPr lang="en-US" sz="2000"/>
              <a:t>Ensure safe, clean indoor air</a:t>
            </a:r>
            <a:endParaRPr/>
          </a:p>
          <a:p>
            <a:pPr indent="-285750" lvl="1" marL="742950" rtl="0" algn="l">
              <a:spcBef>
                <a:spcPts val="1000"/>
              </a:spcBef>
              <a:spcAft>
                <a:spcPts val="0"/>
              </a:spcAft>
              <a:buSzPts val="1600"/>
              <a:buChar char="►"/>
            </a:pPr>
            <a:r>
              <a:rPr lang="en-US" sz="2000"/>
              <a:t>Increase success of the existing policy</a:t>
            </a:r>
            <a:endParaRPr/>
          </a:p>
          <a:p>
            <a:pPr indent="-285750" lvl="1" marL="742950" rtl="0" algn="l">
              <a:spcBef>
                <a:spcPts val="1000"/>
              </a:spcBef>
              <a:spcAft>
                <a:spcPts val="0"/>
              </a:spcAft>
              <a:buSzPts val="1600"/>
              <a:buChar char="►"/>
            </a:pPr>
            <a:r>
              <a:rPr lang="en-US" sz="2000"/>
              <a:t>Create a comprehensive tobacco policy</a:t>
            </a:r>
            <a:endParaRPr/>
          </a:p>
          <a:p>
            <a:pPr indent="-342900" lvl="0" marL="342900" rtl="0" algn="l">
              <a:spcBef>
                <a:spcPts val="1000"/>
              </a:spcBef>
              <a:spcAft>
                <a:spcPts val="0"/>
              </a:spcAft>
              <a:buSzPts val="1920"/>
              <a:buChar char="►"/>
            </a:pPr>
            <a:r>
              <a:rPr lang="en-US" sz="2400"/>
              <a:t>Raising the age of sale to 21 will:</a:t>
            </a:r>
            <a:endParaRPr/>
          </a:p>
          <a:p>
            <a:pPr indent="-285750" lvl="1" marL="742950" rtl="0" algn="l">
              <a:spcBef>
                <a:spcPts val="1000"/>
              </a:spcBef>
              <a:spcAft>
                <a:spcPts val="0"/>
              </a:spcAft>
              <a:buSzPts val="1600"/>
              <a:buChar char="►"/>
            </a:pPr>
            <a:r>
              <a:rPr lang="en-US" sz="2000"/>
              <a:t>Protect youth and future health</a:t>
            </a:r>
            <a:endParaRPr/>
          </a:p>
          <a:p>
            <a:pPr indent="-342900" lvl="0" marL="342900" rtl="0" algn="l">
              <a:spcBef>
                <a:spcPts val="1000"/>
              </a:spcBef>
              <a:spcAft>
                <a:spcPts val="0"/>
              </a:spcAft>
              <a:buSzPts val="1920"/>
              <a:buChar char="►"/>
            </a:pPr>
            <a:r>
              <a:rPr lang="en-US" sz="2400"/>
              <a:t>Improved enforcement and education will:</a:t>
            </a:r>
            <a:endParaRPr/>
          </a:p>
          <a:p>
            <a:pPr indent="-285750" lvl="1" marL="742950" rtl="0" algn="l">
              <a:spcBef>
                <a:spcPts val="1000"/>
              </a:spcBef>
              <a:spcAft>
                <a:spcPts val="0"/>
              </a:spcAft>
              <a:buSzPts val="1600"/>
              <a:buChar char="►"/>
            </a:pPr>
            <a:r>
              <a:rPr lang="en-US" sz="2000"/>
              <a:t>Increase compliance and success of the passed policy</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39"/>
          <p:cNvSpPr txBox="1"/>
          <p:nvPr>
            <p:ph type="title"/>
          </p:nvPr>
        </p:nvSpPr>
        <p:spPr>
          <a:xfrm>
            <a:off x="1154954" y="1417320"/>
            <a:ext cx="9497806" cy="2775861"/>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lang="en-US" sz="3600"/>
              <a:t>This is an opportunity to work with our community to identify needs and a comprehensive approach to youth tobacco use</a:t>
            </a:r>
            <a:endParaRPr/>
          </a:p>
        </p:txBody>
      </p:sp>
      <p:sp>
        <p:nvSpPr>
          <p:cNvPr id="698" name="Google Shape;698;p39"/>
          <p:cNvSpPr txBox="1"/>
          <p:nvPr>
            <p:ph idx="1" type="body"/>
          </p:nvPr>
        </p:nvSpPr>
        <p:spPr>
          <a:xfrm>
            <a:off x="667512" y="4910328"/>
            <a:ext cx="10543032" cy="1600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920"/>
              <a:buNone/>
            </a:pPr>
            <a:r>
              <a:rPr lang="en-US" sz="2400">
                <a:latin typeface="Times New Roman"/>
                <a:ea typeface="Times New Roman"/>
                <a:cs typeface="Times New Roman"/>
                <a:sym typeface="Times New Roman"/>
              </a:rPr>
              <a:t>Support passage of a “Regulation to Prohibit the Sale of Tobacco Products to Individuals Under 21 Years of Age, and to Prohibit the Use of Tobacco Products in Smoke-Free Places” as a step toward better community health</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7" name="Shape 307"/>
        <p:cNvGrpSpPr/>
        <p:nvPr/>
      </p:nvGrpSpPr>
      <p:grpSpPr>
        <a:xfrm>
          <a:off x="0" y="0"/>
          <a:ext cx="0" cy="0"/>
          <a:chOff x="0" y="0"/>
          <a:chExt cx="0" cy="0"/>
        </a:xfrm>
      </p:grpSpPr>
      <p:grpSp>
        <p:nvGrpSpPr>
          <p:cNvPr id="308" name="Google Shape;308;p4"/>
          <p:cNvGrpSpPr/>
          <p:nvPr/>
        </p:nvGrpSpPr>
        <p:grpSpPr>
          <a:xfrm>
            <a:off x="0" y="-2373"/>
            <a:ext cx="12192000" cy="6867027"/>
            <a:chOff x="0" y="-2373"/>
            <a:chExt cx="12192000" cy="6867027"/>
          </a:xfrm>
        </p:grpSpPr>
        <p:sp>
          <p:nvSpPr>
            <p:cNvPr id="309" name="Google Shape;309;p4"/>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16" name="Google Shape;316;p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
          <p:cNvSpPr txBox="1"/>
          <p:nvPr>
            <p:ph type="title"/>
          </p:nvPr>
        </p:nvSpPr>
        <p:spPr>
          <a:xfrm>
            <a:off x="8382055" y="1241266"/>
            <a:ext cx="3161016" cy="332421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2"/>
              </a:buClr>
              <a:buSzPts val="3400"/>
              <a:buFont typeface="Century Gothic"/>
              <a:buNone/>
            </a:pPr>
            <a:r>
              <a:rPr i="0" lang="en-US" sz="3400">
                <a:solidFill>
                  <a:schemeClr val="lt2"/>
                </a:solidFill>
                <a:latin typeface="Century Gothic"/>
                <a:ea typeface="Century Gothic"/>
                <a:cs typeface="Century Gothic"/>
                <a:sym typeface="Century Gothic"/>
              </a:rPr>
              <a:t>Tobacco is the </a:t>
            </a:r>
            <a:r>
              <a:rPr i="0" lang="en-US" sz="3400">
                <a:solidFill>
                  <a:schemeClr val="accent3"/>
                </a:solidFill>
                <a:latin typeface="Century Gothic"/>
                <a:ea typeface="Century Gothic"/>
                <a:cs typeface="Century Gothic"/>
                <a:sym typeface="Century Gothic"/>
              </a:rPr>
              <a:t>#1 cause of early death </a:t>
            </a:r>
            <a:r>
              <a:rPr i="0" lang="en-US" sz="3400">
                <a:solidFill>
                  <a:schemeClr val="lt2"/>
                </a:solidFill>
                <a:latin typeface="Century Gothic"/>
                <a:ea typeface="Century Gothic"/>
                <a:cs typeface="Century Gothic"/>
                <a:sym typeface="Century Gothic"/>
              </a:rPr>
              <a:t>in the United States</a:t>
            </a:r>
            <a:endParaRPr/>
          </a:p>
        </p:txBody>
      </p:sp>
      <p:grpSp>
        <p:nvGrpSpPr>
          <p:cNvPr id="318" name="Google Shape;318;p4"/>
          <p:cNvGrpSpPr/>
          <p:nvPr/>
        </p:nvGrpSpPr>
        <p:grpSpPr>
          <a:xfrm>
            <a:off x="423332" y="384432"/>
            <a:ext cx="8038974" cy="6071404"/>
            <a:chOff x="423332" y="384432"/>
            <a:chExt cx="8038974" cy="6071404"/>
          </a:xfrm>
        </p:grpSpPr>
        <p:sp>
          <p:nvSpPr>
            <p:cNvPr id="319" name="Google Shape;319;p4"/>
            <p:cNvSpPr/>
            <p:nvPr/>
          </p:nvSpPr>
          <p:spPr>
            <a:xfrm flipH="1">
              <a:off x="423332" y="402165"/>
              <a:ext cx="678513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
            <p:cNvSpPr/>
            <p:nvPr/>
          </p:nvSpPr>
          <p:spPr>
            <a:xfrm flipH="1" rot="5400000">
              <a:off x="4616676" y="2801722"/>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321" name="Google Shape;321;p4"/>
            <p:cNvSpPr/>
            <p:nvPr/>
          </p:nvSpPr>
          <p:spPr>
            <a:xfrm flipH="1" rot="5677511">
              <a:off x="6459831" y="1826079"/>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Graphic: Average annual number of smoking-attributable deaths in the United States by specific causes; Information/description of this infographic provided below." id="322" name="Google Shape;322;p4"/>
          <p:cNvPicPr preferRelativeResize="0"/>
          <p:nvPr/>
        </p:nvPicPr>
        <p:blipFill rotWithShape="1">
          <a:blip r:embed="rId4">
            <a:alphaModFix/>
          </a:blip>
          <a:srcRect b="11401" l="0" r="0" t="0"/>
          <a:stretch/>
        </p:blipFill>
        <p:spPr>
          <a:xfrm>
            <a:off x="261854" y="1078521"/>
            <a:ext cx="7552943" cy="470095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40"/>
          <p:cNvSpPr txBox="1"/>
          <p:nvPr>
            <p:ph type="title"/>
          </p:nvPr>
        </p:nvSpPr>
        <p:spPr>
          <a:xfrm>
            <a:off x="1720617" y="1574438"/>
            <a:ext cx="8825658" cy="338921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6600"/>
              <a:buFont typeface="Century Gothic"/>
              <a:buNone/>
            </a:pPr>
            <a:r>
              <a:rPr lang="en-US" sz="6600">
                <a:solidFill>
                  <a:srgbClr val="FFFFFF"/>
                </a:solidFill>
              </a:rPr>
              <a:t>Questions?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41"/>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5400"/>
              <a:buFont typeface="Century Gothic"/>
              <a:buNone/>
            </a:pPr>
            <a:r>
              <a:rPr lang="en-US"/>
              <a:t>Supplemental Materials</a:t>
            </a:r>
            <a:endParaRPr/>
          </a:p>
        </p:txBody>
      </p:sp>
      <p:sp>
        <p:nvSpPr>
          <p:cNvPr id="709" name="Google Shape;709;p41"/>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t/>
            </a:r>
            <a:endParaRPr cap="none"/>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4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 MiPHY (Michigan Profile for Healthy Youth)</a:t>
            </a:r>
            <a:endParaRPr/>
          </a:p>
        </p:txBody>
      </p:sp>
      <p:sp>
        <p:nvSpPr>
          <p:cNvPr id="716" name="Google Shape;716;p42"/>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en-US" sz="2400"/>
              <a:t>Voluntary survey completed by 7, 9, and 11th grade students in Michigan</a:t>
            </a:r>
            <a:endParaRPr/>
          </a:p>
          <a:p>
            <a:pPr indent="-342900" lvl="0" marL="342900" rtl="0" algn="l">
              <a:spcBef>
                <a:spcPts val="1000"/>
              </a:spcBef>
              <a:spcAft>
                <a:spcPts val="0"/>
              </a:spcAft>
              <a:buSzPts val="1920"/>
              <a:buChar char="►"/>
            </a:pPr>
            <a:r>
              <a:rPr lang="en-US" sz="2400"/>
              <a:t>Database: </a:t>
            </a:r>
            <a:r>
              <a:rPr lang="en-US" sz="2400" u="sng">
                <a:solidFill>
                  <a:schemeClr val="hlink"/>
                </a:solidFill>
                <a:hlinkClick r:id="rId3"/>
              </a:rPr>
              <a:t>https://mdoe.state.mi.us/schoolhealthsurveys/ExternalReports/CountyReportGeneration.aspx</a:t>
            </a:r>
            <a:endParaRPr sz="2400"/>
          </a:p>
        </p:txBody>
      </p:sp>
      <p:pic>
        <p:nvPicPr>
          <p:cNvPr id="717" name="Google Shape;717;p42"/>
          <p:cNvPicPr preferRelativeResize="0"/>
          <p:nvPr/>
        </p:nvPicPr>
        <p:blipFill rotWithShape="1">
          <a:blip r:embed="rId4">
            <a:alphaModFix/>
          </a:blip>
          <a:srcRect b="79313" l="63266" r="19149" t="12640"/>
          <a:stretch/>
        </p:blipFill>
        <p:spPr>
          <a:xfrm>
            <a:off x="3206548" y="4686574"/>
            <a:ext cx="5803287" cy="149356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4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SFELP Can Help!</a:t>
            </a:r>
            <a:endParaRPr/>
          </a:p>
        </p:txBody>
      </p:sp>
      <p:sp>
        <p:nvSpPr>
          <p:cNvPr id="723" name="Google Shape;723;p43"/>
          <p:cNvSpPr txBox="1"/>
          <p:nvPr>
            <p:ph idx="1" type="body"/>
          </p:nvPr>
        </p:nvSpPr>
        <p:spPr>
          <a:xfrm>
            <a:off x="818712" y="2365506"/>
            <a:ext cx="10554574" cy="363651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40"/>
              <a:buChar char="►"/>
            </a:pPr>
            <a:r>
              <a:rPr lang="en-US" sz="2800"/>
              <a:t>SFELP has created:</a:t>
            </a:r>
            <a:endParaRPr/>
          </a:p>
          <a:p>
            <a:pPr indent="-285750" lvl="1" marL="742950" rtl="0" algn="l">
              <a:spcBef>
                <a:spcPts val="1000"/>
              </a:spcBef>
              <a:spcAft>
                <a:spcPts val="0"/>
              </a:spcAft>
              <a:buSzPts val="1920"/>
              <a:buChar char="►"/>
            </a:pPr>
            <a:r>
              <a:rPr lang="en-US" sz="2400"/>
              <a:t> A </a:t>
            </a:r>
            <a:r>
              <a:rPr lang="en-US" sz="2400" u="sng">
                <a:solidFill>
                  <a:schemeClr val="accent2"/>
                </a:solidFill>
                <a:hlinkClick r:id="rId3">
                  <a:extLst>
                    <a:ext uri="{A12FA001-AC4F-418D-AE19-62706E023703}">
                      <ahyp:hlinkClr val="tx"/>
                    </a:ext>
                  </a:extLst>
                </a:hlinkClick>
              </a:rPr>
              <a:t>model policy</a:t>
            </a:r>
            <a:endParaRPr sz="2400">
              <a:solidFill>
                <a:schemeClr val="accent2"/>
              </a:solidFill>
            </a:endParaRPr>
          </a:p>
          <a:p>
            <a:pPr indent="-285750" lvl="1" marL="742950" rtl="0" algn="l">
              <a:spcBef>
                <a:spcPts val="1000"/>
              </a:spcBef>
              <a:spcAft>
                <a:spcPts val="0"/>
              </a:spcAft>
              <a:buSzPts val="1920"/>
              <a:buChar char="►"/>
            </a:pPr>
            <a:r>
              <a:rPr lang="en-US" sz="2400"/>
              <a:t>Educational materials (decision makers and community)</a:t>
            </a:r>
            <a:endParaRPr sz="2800"/>
          </a:p>
          <a:p>
            <a:pPr indent="-342900" lvl="0" marL="342900" rtl="0" algn="l">
              <a:spcBef>
                <a:spcPts val="1000"/>
              </a:spcBef>
              <a:spcAft>
                <a:spcPts val="0"/>
              </a:spcAft>
              <a:buSzPts val="2240"/>
              <a:buChar char="►"/>
            </a:pPr>
            <a:r>
              <a:rPr lang="en-US" sz="2800"/>
              <a:t>Reach out for help:</a:t>
            </a:r>
            <a:endParaRPr/>
          </a:p>
          <a:p>
            <a:pPr indent="-285750" lvl="1" marL="742950" rtl="0" algn="l">
              <a:spcBef>
                <a:spcPts val="1000"/>
              </a:spcBef>
              <a:spcAft>
                <a:spcPts val="0"/>
              </a:spcAft>
              <a:buSzPts val="1920"/>
              <a:buChar char="►"/>
            </a:pPr>
            <a:r>
              <a:rPr lang="en-US" sz="2400"/>
              <a:t>Finding resources</a:t>
            </a:r>
            <a:endParaRPr/>
          </a:p>
          <a:p>
            <a:pPr indent="-285750" lvl="1" marL="742950" rtl="0" algn="l">
              <a:spcBef>
                <a:spcPts val="1000"/>
              </a:spcBef>
              <a:spcAft>
                <a:spcPts val="0"/>
              </a:spcAft>
              <a:buSzPts val="1920"/>
              <a:buChar char="►"/>
            </a:pPr>
            <a:r>
              <a:rPr lang="en-US" sz="2400"/>
              <a:t>Reviewing policy</a:t>
            </a:r>
            <a:endParaRPr/>
          </a:p>
          <a:p>
            <a:pPr indent="-285750" lvl="1" marL="742950" rtl="0" algn="l">
              <a:spcBef>
                <a:spcPts val="1000"/>
              </a:spcBef>
              <a:spcAft>
                <a:spcPts val="0"/>
              </a:spcAft>
              <a:buSzPts val="1920"/>
              <a:buChar char="►"/>
            </a:pPr>
            <a:r>
              <a:rPr lang="en-US" sz="2400"/>
              <a:t>Creating written materials (one pager, testimony)</a:t>
            </a:r>
            <a:endParaRPr/>
          </a:p>
          <a:p>
            <a:pPr indent="-194309" lvl="1" marL="742950" rtl="0" algn="l">
              <a:spcBef>
                <a:spcPts val="1000"/>
              </a:spcBef>
              <a:spcAft>
                <a:spcPts val="0"/>
              </a:spcAft>
              <a:buSzPts val="1440"/>
              <a:buNone/>
            </a:pPr>
            <a:r>
              <a:t/>
            </a:r>
            <a:endParaRPr sz="18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44"/>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Enforcement &amp; Compliance: Federal</a:t>
            </a:r>
            <a:endParaRPr/>
          </a:p>
        </p:txBody>
      </p:sp>
      <p:sp>
        <p:nvSpPr>
          <p:cNvPr id="730" name="Google Shape;730;p44"/>
          <p:cNvSpPr txBox="1"/>
          <p:nvPr>
            <p:ph idx="1" type="body"/>
          </p:nvPr>
        </p:nvSpPr>
        <p:spPr>
          <a:xfrm>
            <a:off x="1154955" y="2603499"/>
            <a:ext cx="8761412" cy="3684567"/>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440"/>
              <a:buChar char="►"/>
            </a:pPr>
            <a:r>
              <a:rPr lang="en-US"/>
              <a:t>Federal requirements for MI to conduct compliance checks: </a:t>
            </a:r>
            <a:endParaRPr/>
          </a:p>
          <a:p>
            <a:pPr indent="-285750" lvl="1" marL="742950" rtl="0" algn="l">
              <a:spcBef>
                <a:spcPts val="1000"/>
              </a:spcBef>
              <a:spcAft>
                <a:spcPts val="0"/>
              </a:spcAft>
              <a:buSzPts val="1280"/>
              <a:buChar char="►"/>
            </a:pPr>
            <a:r>
              <a:rPr lang="en-US"/>
              <a:t>As contractor for the FDA under the Tobacco Control Act of 2009</a:t>
            </a:r>
            <a:endParaRPr/>
          </a:p>
          <a:p>
            <a:pPr indent="-285750" lvl="1" marL="742950" rtl="0" algn="l">
              <a:spcBef>
                <a:spcPts val="1000"/>
              </a:spcBef>
              <a:spcAft>
                <a:spcPts val="0"/>
              </a:spcAft>
              <a:buSzPts val="1280"/>
              <a:buChar char="►"/>
            </a:pPr>
            <a:r>
              <a:rPr lang="en-US"/>
              <a:t>To SAMHSA in exchange for block grant funding (Synar program)</a:t>
            </a:r>
            <a:endParaRPr/>
          </a:p>
          <a:p>
            <a:pPr indent="-285750" lvl="1" marL="742950" rtl="0" algn="l">
              <a:spcBef>
                <a:spcPts val="1000"/>
              </a:spcBef>
              <a:spcAft>
                <a:spcPts val="0"/>
              </a:spcAft>
              <a:buSzPts val="1280"/>
              <a:buChar char="►"/>
            </a:pPr>
            <a:r>
              <a:rPr lang="en-US"/>
              <a:t>Oversight by State department working with PIHPs using a Master Retailer List (every 3 years this list is checked to ensure all retailers are covered)</a:t>
            </a:r>
            <a:endParaRPr/>
          </a:p>
          <a:p>
            <a:pPr indent="-342900" lvl="0" marL="342900" rtl="0" algn="l">
              <a:spcBef>
                <a:spcPts val="1000"/>
              </a:spcBef>
              <a:spcAft>
                <a:spcPts val="0"/>
              </a:spcAft>
              <a:buSzPts val="1440"/>
              <a:buChar char="►"/>
            </a:pPr>
            <a:r>
              <a:rPr lang="en-US"/>
              <a:t>Differences:</a:t>
            </a:r>
            <a:endParaRPr/>
          </a:p>
          <a:p>
            <a:pPr indent="-285750" lvl="1" marL="742950" rtl="0" algn="l">
              <a:spcBef>
                <a:spcPts val="1000"/>
              </a:spcBef>
              <a:spcAft>
                <a:spcPts val="0"/>
              </a:spcAft>
              <a:buSzPts val="1280"/>
              <a:buChar char="►"/>
            </a:pPr>
            <a:r>
              <a:rPr lang="en-US"/>
              <a:t>FDA checks cover e-cigarettes and some novel products while Synar (which was enacted nearly 30 years ago) does not necessarily (some states do cover these products)</a:t>
            </a:r>
            <a:endParaRPr/>
          </a:p>
          <a:p>
            <a:pPr indent="-285750" lvl="1" marL="742950" rtl="0" algn="l">
              <a:spcBef>
                <a:spcPts val="1000"/>
              </a:spcBef>
              <a:spcAft>
                <a:spcPts val="0"/>
              </a:spcAft>
              <a:buSzPts val="1280"/>
              <a:buChar char="►"/>
            </a:pPr>
            <a:r>
              <a:rPr lang="en-US"/>
              <a:t>FDA-issued penalties are focused on premises, not clerks</a:t>
            </a:r>
            <a:endParaRPr/>
          </a:p>
          <a:p>
            <a:pPr indent="-285750" lvl="1" marL="742950" rtl="0" algn="l">
              <a:spcBef>
                <a:spcPts val="1000"/>
              </a:spcBef>
              <a:spcAft>
                <a:spcPts val="0"/>
              </a:spcAft>
              <a:buSzPts val="1280"/>
              <a:buChar char="►"/>
            </a:pPr>
            <a:r>
              <a:rPr lang="en-US"/>
              <a:t>Synar requires statistical sampling of retailers, FDA does not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4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Other Parts of the Model Policy</a:t>
            </a:r>
            <a:endParaRPr/>
          </a:p>
        </p:txBody>
      </p:sp>
      <p:sp>
        <p:nvSpPr>
          <p:cNvPr id="737" name="Google Shape;737;p45"/>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SzPct val="79999"/>
              <a:buChar char="►"/>
            </a:pPr>
            <a:r>
              <a:rPr lang="en-US"/>
              <a:t>In addition to raising the minimum age the proposed policy also specifies:</a:t>
            </a:r>
            <a:endParaRPr/>
          </a:p>
          <a:p>
            <a:pPr indent="-285750" lvl="1" marL="742950" rtl="0" algn="l">
              <a:spcBef>
                <a:spcPts val="1000"/>
              </a:spcBef>
              <a:spcAft>
                <a:spcPts val="0"/>
              </a:spcAft>
              <a:buSzPct val="80000"/>
              <a:buChar char="►"/>
            </a:pPr>
            <a:r>
              <a:rPr lang="en-US"/>
              <a:t>Signage requirements</a:t>
            </a:r>
            <a:endParaRPr/>
          </a:p>
          <a:p>
            <a:pPr indent="-228600" lvl="2" marL="1143000" rtl="0" algn="l">
              <a:spcBef>
                <a:spcPts val="1000"/>
              </a:spcBef>
              <a:spcAft>
                <a:spcPts val="0"/>
              </a:spcAft>
              <a:buSzPct val="80000"/>
              <a:buChar char="►"/>
            </a:pPr>
            <a:r>
              <a:rPr lang="en-US"/>
              <a:t>Near point of sale a sign must be posted stating “NO PERSON UNDER THE AGE OF 21 MAY BE SOLD TOBACCO PRODUCTS, INCLUDING VAPOR PRODUCTS.” </a:t>
            </a:r>
            <a:endParaRPr/>
          </a:p>
          <a:p>
            <a:pPr indent="-228600" lvl="2" marL="1143000" rtl="0" algn="l">
              <a:spcBef>
                <a:spcPts val="1000"/>
              </a:spcBef>
              <a:spcAft>
                <a:spcPts val="0"/>
              </a:spcAft>
              <a:buSzPct val="80000"/>
              <a:buChar char="►"/>
            </a:pPr>
            <a:r>
              <a:rPr lang="en-US"/>
              <a:t>[name] County shall provide this notice to ensure consistency across retailers as well as compliance</a:t>
            </a:r>
            <a:endParaRPr/>
          </a:p>
          <a:p>
            <a:pPr indent="-285750" lvl="1" marL="742950" rtl="0" algn="l">
              <a:spcBef>
                <a:spcPts val="1000"/>
              </a:spcBef>
              <a:spcAft>
                <a:spcPts val="0"/>
              </a:spcAft>
              <a:buSzPct val="80000"/>
              <a:buChar char="►"/>
            </a:pPr>
            <a:r>
              <a:rPr lang="en-US"/>
              <a:t>Identification requirements</a:t>
            </a:r>
            <a:endParaRPr/>
          </a:p>
          <a:p>
            <a:pPr indent="-228600" lvl="2" marL="1143000" rtl="0" algn="l">
              <a:spcBef>
                <a:spcPts val="1000"/>
              </a:spcBef>
              <a:spcAft>
                <a:spcPts val="0"/>
              </a:spcAft>
              <a:buSzPct val="80000"/>
              <a:buChar char="►"/>
            </a:pPr>
            <a:r>
              <a:rPr lang="en-US"/>
              <a:t>Anyone appearing 30 years or younger must show ID</a:t>
            </a:r>
            <a:endParaRPr/>
          </a:p>
          <a:p>
            <a:pPr indent="-228600" lvl="2" marL="1143000" rtl="0" algn="l">
              <a:spcBef>
                <a:spcPts val="1000"/>
              </a:spcBef>
              <a:spcAft>
                <a:spcPts val="0"/>
              </a:spcAft>
              <a:buSzPct val="80000"/>
              <a:buChar char="►"/>
            </a:pPr>
            <a:r>
              <a:rPr lang="en-US"/>
              <a:t>Internet sales must be picked up at a tobacco retailer so age can be confirmed</a:t>
            </a:r>
            <a:endParaRPr/>
          </a:p>
          <a:p>
            <a:pPr indent="-342900" lvl="0" marL="342900" rtl="0" algn="l">
              <a:spcBef>
                <a:spcPts val="1000"/>
              </a:spcBef>
              <a:spcAft>
                <a:spcPts val="0"/>
              </a:spcAft>
              <a:buSzPct val="79999"/>
              <a:buChar char="►"/>
            </a:pPr>
            <a:r>
              <a:rPr lang="en-US"/>
              <a:t>Policy includes provisions which prohibit:</a:t>
            </a:r>
            <a:endParaRPr/>
          </a:p>
          <a:p>
            <a:pPr indent="-285750" lvl="1" marL="742950" rtl="0" algn="l">
              <a:spcBef>
                <a:spcPts val="1000"/>
              </a:spcBef>
              <a:spcAft>
                <a:spcPts val="0"/>
              </a:spcAft>
              <a:buSzPct val="80000"/>
              <a:buChar char="►"/>
            </a:pPr>
            <a:r>
              <a:rPr lang="en-US"/>
              <a:t>Vending machines</a:t>
            </a:r>
            <a:endParaRPr/>
          </a:p>
          <a:p>
            <a:pPr indent="-285750" lvl="1" marL="742950" rtl="0" algn="l">
              <a:spcBef>
                <a:spcPts val="1000"/>
              </a:spcBef>
              <a:spcAft>
                <a:spcPts val="0"/>
              </a:spcAft>
              <a:buSzPct val="80000"/>
              <a:buChar char="►"/>
            </a:pPr>
            <a:r>
              <a:rPr lang="en-US"/>
              <a:t>Distribution of tobacco products at no or minimal cost for promotion purposes</a:t>
            </a:r>
            <a:endParaRPr/>
          </a:p>
          <a:p>
            <a:pPr indent="-210566" lvl="1" marL="742950" rtl="0" algn="l">
              <a:spcBef>
                <a:spcPts val="1000"/>
              </a:spcBef>
              <a:spcAft>
                <a:spcPts val="0"/>
              </a:spcAft>
              <a:buSzPct val="8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descr="The figure is a line graph showing the percentage of U.S. adults aged ≥18 years who were current cigarette smokers, overall and by sex during 1965–2017, based on data from the National Health Interview Survey." id="328" name="Google Shape;328;p5"/>
          <p:cNvPicPr preferRelativeResize="0"/>
          <p:nvPr/>
        </p:nvPicPr>
        <p:blipFill rotWithShape="1">
          <a:blip r:embed="rId3">
            <a:alphaModFix/>
          </a:blip>
          <a:srcRect b="0" l="0" r="0" t="0"/>
          <a:stretch/>
        </p:blipFill>
        <p:spPr>
          <a:xfrm>
            <a:off x="467965" y="385044"/>
            <a:ext cx="11256069" cy="6087912"/>
          </a:xfrm>
          <a:prstGeom prst="rect">
            <a:avLst/>
          </a:prstGeom>
          <a:noFill/>
          <a:ln>
            <a:noFill/>
          </a:ln>
        </p:spPr>
      </p:pic>
      <p:sp>
        <p:nvSpPr>
          <p:cNvPr id="329" name="Google Shape;329;p5"/>
          <p:cNvSpPr txBox="1"/>
          <p:nvPr/>
        </p:nvSpPr>
        <p:spPr>
          <a:xfrm>
            <a:off x="4003749" y="485152"/>
            <a:ext cx="4184500" cy="1205861"/>
          </a:xfrm>
          <a:prstGeom prst="rect">
            <a:avLst/>
          </a:prstGeom>
          <a:solidFill>
            <a:srgbClr val="D0EEF9"/>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683C6"/>
              </a:buClr>
              <a:buSzPts val="3600"/>
              <a:buFont typeface="Century Gothic"/>
              <a:buNone/>
            </a:pPr>
            <a:r>
              <a:rPr b="0" i="0" lang="en-US" sz="3600" u="none" cap="none" strike="noStrike">
                <a:solidFill>
                  <a:srgbClr val="2683C6"/>
                </a:solidFill>
                <a:latin typeface="Century Gothic"/>
                <a:ea typeface="Century Gothic"/>
                <a:cs typeface="Century Gothic"/>
                <a:sym typeface="Century Gothic"/>
              </a:rPr>
              <a:t>Overall, Tobacco use is Decreasing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sp>
        <p:nvSpPr>
          <p:cNvPr id="335" name="Google Shape;335;p6"/>
          <p:cNvSpPr txBox="1"/>
          <p:nvPr>
            <p:ph type="title"/>
          </p:nvPr>
        </p:nvSpPr>
        <p:spPr>
          <a:xfrm>
            <a:off x="1261871" y="365760"/>
            <a:ext cx="10315583" cy="132556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2"/>
              </a:buClr>
              <a:buSzPts val="3600"/>
              <a:buFont typeface="Century Gothic"/>
              <a:buNone/>
            </a:pPr>
            <a:r>
              <a:rPr lang="en-US"/>
              <a:t>NYTS (National Youth Tobacco Survey) Prevalence (% of HS)</a:t>
            </a:r>
            <a:endParaRPr/>
          </a:p>
        </p:txBody>
      </p:sp>
      <p:graphicFrame>
        <p:nvGraphicFramePr>
          <p:cNvPr id="336" name="Google Shape;336;p6"/>
          <p:cNvGraphicFramePr/>
          <p:nvPr/>
        </p:nvGraphicFramePr>
        <p:xfrm>
          <a:off x="1262063" y="2013055"/>
          <a:ext cx="10315392" cy="4201478"/>
        </p:xfrm>
        <a:graphic>
          <a:graphicData uri="http://schemas.openxmlformats.org/drawingml/2006/chart">
            <c:chart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7"/>
          <p:cNvSpPr txBox="1"/>
          <p:nvPr>
            <p:ph type="title"/>
          </p:nvPr>
        </p:nvSpPr>
        <p:spPr>
          <a:xfrm>
            <a:off x="1261872" y="365759"/>
            <a:ext cx="9692640" cy="175992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sz="3600"/>
              <a:t>Percentage of [COUNTY] students who used an electronic vapor product during the past 30 days</a:t>
            </a:r>
            <a:endParaRPr/>
          </a:p>
        </p:txBody>
      </p:sp>
      <p:pic>
        <p:nvPicPr>
          <p:cNvPr id="343" name="Google Shape;343;p7"/>
          <p:cNvPicPr preferRelativeResize="0"/>
          <p:nvPr/>
        </p:nvPicPr>
        <p:blipFill rotWithShape="1">
          <a:blip r:embed="rId3">
            <a:alphaModFix/>
          </a:blip>
          <a:srcRect b="50757" l="7110" r="43993" t="38615"/>
          <a:stretch/>
        </p:blipFill>
        <p:spPr>
          <a:xfrm>
            <a:off x="1035688" y="2233066"/>
            <a:ext cx="10120624" cy="1237370"/>
          </a:xfrm>
          <a:prstGeom prst="rect">
            <a:avLst/>
          </a:prstGeom>
          <a:noFill/>
          <a:ln>
            <a:noFill/>
          </a:ln>
        </p:spPr>
      </p:pic>
      <p:pic>
        <p:nvPicPr>
          <p:cNvPr id="344" name="Google Shape;344;p7"/>
          <p:cNvPicPr preferRelativeResize="0"/>
          <p:nvPr/>
        </p:nvPicPr>
        <p:blipFill rotWithShape="1">
          <a:blip r:embed="rId4">
            <a:alphaModFix/>
          </a:blip>
          <a:srcRect b="45281" l="56104" r="15745" t="38615"/>
          <a:stretch/>
        </p:blipFill>
        <p:spPr>
          <a:xfrm>
            <a:off x="3121553" y="4386102"/>
            <a:ext cx="5973277" cy="1922199"/>
          </a:xfrm>
          <a:prstGeom prst="rect">
            <a:avLst/>
          </a:prstGeom>
          <a:noFill/>
          <a:ln>
            <a:noFill/>
          </a:ln>
        </p:spPr>
      </p:pic>
      <p:sp>
        <p:nvSpPr>
          <p:cNvPr id="345" name="Google Shape;345;p7"/>
          <p:cNvSpPr txBox="1"/>
          <p:nvPr/>
        </p:nvSpPr>
        <p:spPr>
          <a:xfrm>
            <a:off x="1065121" y="3536383"/>
            <a:ext cx="9692640" cy="78377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entury Gothic"/>
              <a:buNone/>
            </a:pPr>
            <a:r>
              <a:rPr b="0" i="0" lang="en-US" sz="3600" u="none" cap="none" strike="noStrike">
                <a:solidFill>
                  <a:schemeClr val="dk1"/>
                </a:solidFill>
                <a:latin typeface="Century Gothic"/>
                <a:ea typeface="Century Gothic"/>
                <a:cs typeface="Century Gothic"/>
                <a:sym typeface="Century Gothic"/>
              </a:rPr>
              <a:t>Compared to other Counties in Michigan: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8"/>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2800"/>
              <a:buFont typeface="Century Gothic"/>
              <a:buNone/>
            </a:pPr>
            <a:r>
              <a:rPr lang="en-US" sz="2800"/>
              <a:t>Among students who used electronic vapor products in past 30 days, the percentage who usually…</a:t>
            </a:r>
            <a:endParaRPr/>
          </a:p>
        </p:txBody>
      </p:sp>
      <p:pic>
        <p:nvPicPr>
          <p:cNvPr id="352" name="Google Shape;352;p8"/>
          <p:cNvPicPr preferRelativeResize="0"/>
          <p:nvPr/>
        </p:nvPicPr>
        <p:blipFill rotWithShape="1">
          <a:blip r:embed="rId3">
            <a:alphaModFix/>
          </a:blip>
          <a:srcRect b="22945" l="14220" r="23442" t="41384"/>
          <a:stretch/>
        </p:blipFill>
        <p:spPr>
          <a:xfrm>
            <a:off x="0" y="1935566"/>
            <a:ext cx="12192000" cy="3924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9"/>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[Any other local level data]</a:t>
            </a:r>
            <a:endParaRPr/>
          </a:p>
        </p:txBody>
      </p:sp>
      <p:sp>
        <p:nvSpPr>
          <p:cNvPr id="358" name="Google Shape;358;p9"/>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Ion Boardroom">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on Boardroom">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2020-08-11T18:55:27Z</dcterms:created>
  <dc:creator>Karalyn Kiessling</dc:creator>
</cp:coreProperties>
</file>